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23"/>
  </p:notesMasterIdLst>
  <p:handoutMasterIdLst>
    <p:handoutMasterId r:id="rId24"/>
  </p:handoutMasterIdLst>
  <p:sldIdLst>
    <p:sldId id="273" r:id="rId2"/>
    <p:sldId id="304" r:id="rId3"/>
    <p:sldId id="279" r:id="rId4"/>
    <p:sldId id="312" r:id="rId5"/>
    <p:sldId id="313" r:id="rId6"/>
    <p:sldId id="314" r:id="rId7"/>
    <p:sldId id="315" r:id="rId8"/>
    <p:sldId id="321" r:id="rId9"/>
    <p:sldId id="317" r:id="rId10"/>
    <p:sldId id="318" r:id="rId11"/>
    <p:sldId id="316" r:id="rId12"/>
    <p:sldId id="319" r:id="rId13"/>
    <p:sldId id="322" r:id="rId14"/>
    <p:sldId id="324" r:id="rId15"/>
    <p:sldId id="320" r:id="rId16"/>
    <p:sldId id="323" r:id="rId17"/>
    <p:sldId id="308" r:id="rId18"/>
    <p:sldId id="309" r:id="rId19"/>
    <p:sldId id="325" r:id="rId20"/>
    <p:sldId id="365" r:id="rId21"/>
    <p:sldId id="310" r:id="rId22"/>
  </p:sldIdLst>
  <p:sldSz cx="12188825" cy="6858000"/>
  <p:notesSz cx="9220200" cy="69342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3">
          <p15:clr>
            <a:srgbClr val="A4A3A4"/>
          </p15:clr>
        </p15:guide>
        <p15:guide id="2" orient="horz" pos="490">
          <p15:clr>
            <a:srgbClr val="A4A3A4"/>
          </p15:clr>
        </p15:guide>
        <p15:guide id="3" pos="3839">
          <p15:clr>
            <a:srgbClr val="A4A3A4"/>
          </p15:clr>
        </p15:guide>
        <p15:guide id="4" orient="horz" pos="142">
          <p15:clr>
            <a:srgbClr val="A4A3A4"/>
          </p15:clr>
        </p15:guide>
      </p15:sldGuideLst>
    </p:ext>
    <p:ext uri="{2D200454-40CA-4A62-9FC3-DE9A4176ACB9}">
      <p15:notesGuideLst xmlns:p15="http://schemas.microsoft.com/office/powerpoint/2012/main">
        <p15:guide id="1" orient="horz" pos="2184" userDrawn="1">
          <p15:clr>
            <a:srgbClr val="A4A3A4"/>
          </p15:clr>
        </p15:guide>
        <p15:guide id="2" pos="29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66"/>
    <a:srgbClr val="33CCCC"/>
    <a:srgbClr val="6666CC"/>
    <a:srgbClr val="F8B4BE"/>
    <a:srgbClr val="D7FFAB"/>
    <a:srgbClr val="083D77"/>
    <a:srgbClr val="FADE4D"/>
    <a:srgbClr val="C0BFC7"/>
    <a:srgbClr val="2F303D"/>
    <a:srgbClr val="BBBA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30" autoAdjust="0"/>
    <p:restoredTop sz="82486"/>
  </p:normalViewPr>
  <p:slideViewPr>
    <p:cSldViewPr snapToGrid="0" snapToObjects="1">
      <p:cViewPr varScale="1">
        <p:scale>
          <a:sx n="56" d="100"/>
          <a:sy n="56" d="100"/>
        </p:scale>
        <p:origin x="216" y="1104"/>
      </p:cViewPr>
      <p:guideLst>
        <p:guide orient="horz" pos="4063"/>
        <p:guide orient="horz" pos="490"/>
        <p:guide pos="3839"/>
        <p:guide orient="horz" pos="14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79" d="100"/>
          <a:sy n="179" d="100"/>
        </p:scale>
        <p:origin x="-6240" y="-78"/>
      </p:cViewPr>
      <p:guideLst>
        <p:guide orient="horz" pos="2184"/>
        <p:guide pos="29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95420" cy="346710"/>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sz="quarter" idx="1"/>
          </p:nvPr>
        </p:nvSpPr>
        <p:spPr>
          <a:xfrm>
            <a:off x="5222646" y="0"/>
            <a:ext cx="3995420" cy="346710"/>
          </a:xfrm>
          <a:prstGeom prst="rect">
            <a:avLst/>
          </a:prstGeom>
        </p:spPr>
        <p:txBody>
          <a:bodyPr vert="horz" lIns="92309" tIns="46154" rIns="92309" bIns="46154" rtlCol="0"/>
          <a:lstStyle>
            <a:lvl1pPr algn="r">
              <a:defRPr sz="1200"/>
            </a:lvl1pPr>
          </a:lstStyle>
          <a:p>
            <a:fld id="{5D2EE567-80D6-42C6-844A-F0F6714FC972}" type="datetimeFigureOut">
              <a:rPr lang="en-US" smtClean="0"/>
              <a:pPr/>
              <a:t>3/20/18</a:t>
            </a:fld>
            <a:endParaRPr lang="en-US"/>
          </a:p>
        </p:txBody>
      </p:sp>
      <p:sp>
        <p:nvSpPr>
          <p:cNvPr id="4" name="Footer Placeholder 3"/>
          <p:cNvSpPr>
            <a:spLocks noGrp="1"/>
          </p:cNvSpPr>
          <p:nvPr>
            <p:ph type="ftr" sz="quarter" idx="2"/>
          </p:nvPr>
        </p:nvSpPr>
        <p:spPr>
          <a:xfrm>
            <a:off x="0" y="6586287"/>
            <a:ext cx="3995420" cy="346710"/>
          </a:xfrm>
          <a:prstGeom prst="rect">
            <a:avLst/>
          </a:prstGeom>
        </p:spPr>
        <p:txBody>
          <a:bodyPr vert="horz" lIns="92309" tIns="46154" rIns="92309" bIns="46154" rtlCol="0" anchor="b"/>
          <a:lstStyle>
            <a:lvl1pPr algn="l">
              <a:defRPr sz="1200"/>
            </a:lvl1pPr>
          </a:lstStyle>
          <a:p>
            <a:endParaRPr lang="en-US"/>
          </a:p>
        </p:txBody>
      </p:sp>
      <p:sp>
        <p:nvSpPr>
          <p:cNvPr id="5" name="Slide Number Placeholder 4"/>
          <p:cNvSpPr>
            <a:spLocks noGrp="1"/>
          </p:cNvSpPr>
          <p:nvPr>
            <p:ph type="sldNum" sz="quarter" idx="3"/>
          </p:nvPr>
        </p:nvSpPr>
        <p:spPr>
          <a:xfrm>
            <a:off x="5222646" y="6586287"/>
            <a:ext cx="3995420" cy="346710"/>
          </a:xfrm>
          <a:prstGeom prst="rect">
            <a:avLst/>
          </a:prstGeom>
        </p:spPr>
        <p:txBody>
          <a:bodyPr vert="horz" lIns="92309" tIns="46154" rIns="92309" bIns="46154"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95420" cy="346710"/>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5222646" y="0"/>
            <a:ext cx="3995420" cy="346710"/>
          </a:xfrm>
          <a:prstGeom prst="rect">
            <a:avLst/>
          </a:prstGeom>
        </p:spPr>
        <p:txBody>
          <a:bodyPr vert="horz" lIns="92309" tIns="46154" rIns="92309" bIns="46154" rtlCol="0"/>
          <a:lstStyle>
            <a:lvl1pPr algn="r">
              <a:defRPr sz="1200"/>
            </a:lvl1pPr>
          </a:lstStyle>
          <a:p>
            <a:fld id="{A2A3B128-E09D-491C-B840-DB8C264A8EFA}" type="datetimeFigureOut">
              <a:rPr lang="en-US" smtClean="0"/>
              <a:pPr/>
              <a:t>3/20/18</a:t>
            </a:fld>
            <a:endParaRPr lang="en-US"/>
          </a:p>
        </p:txBody>
      </p:sp>
      <p:sp>
        <p:nvSpPr>
          <p:cNvPr id="4" name="Slide Image Placeholder 3"/>
          <p:cNvSpPr>
            <a:spLocks noGrp="1" noRot="1" noChangeAspect="1"/>
          </p:cNvSpPr>
          <p:nvPr>
            <p:ph type="sldImg" idx="2"/>
          </p:nvPr>
        </p:nvSpPr>
        <p:spPr>
          <a:xfrm>
            <a:off x="2300288" y="520700"/>
            <a:ext cx="4619625" cy="260032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293745"/>
            <a:ext cx="7376160" cy="3120390"/>
          </a:xfrm>
          <a:prstGeom prst="rect">
            <a:avLst/>
          </a:prstGeom>
        </p:spPr>
        <p:txBody>
          <a:bodyPr vert="horz" lIns="92309" tIns="46154" rIns="92309" bIns="461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67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5222646" y="6586287"/>
            <a:ext cx="3995420" cy="346710"/>
          </a:xfrm>
          <a:prstGeom prst="rect">
            <a:avLst/>
          </a:prstGeom>
        </p:spPr>
        <p:txBody>
          <a:bodyPr vert="horz" lIns="92309" tIns="46154" rIns="92309" bIns="46154"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3430109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16</a:t>
            </a:fld>
            <a:endParaRPr lang="en-US"/>
          </a:p>
        </p:txBody>
      </p:sp>
    </p:spTree>
    <p:extLst>
      <p:ext uri="{BB962C8B-B14F-4D97-AF65-F5344CB8AC3E}">
        <p14:creationId xmlns:p14="http://schemas.microsoft.com/office/powerpoint/2010/main" val="3369863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D0EEF25-9B89-4007-991E-1123354BB9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EP to present</a:t>
            </a:r>
          </a:p>
          <a:p>
            <a:endParaRPr lang="en-US" dirty="0"/>
          </a:p>
        </p:txBody>
      </p:sp>
    </p:spTree>
    <p:extLst>
      <p:ext uri="{BB962C8B-B14F-4D97-AF65-F5344CB8AC3E}">
        <p14:creationId xmlns:p14="http://schemas.microsoft.com/office/powerpoint/2010/main" val="14835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a:t>
            </a:fld>
            <a:endParaRPr lang="en-US"/>
          </a:p>
        </p:txBody>
      </p:sp>
    </p:spTree>
    <p:extLst>
      <p:ext uri="{BB962C8B-B14F-4D97-AF65-F5344CB8AC3E}">
        <p14:creationId xmlns:p14="http://schemas.microsoft.com/office/powerpoint/2010/main" val="97411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a:t>
            </a:fld>
            <a:endParaRPr lang="en-US"/>
          </a:p>
        </p:txBody>
      </p:sp>
    </p:spTree>
    <p:extLst>
      <p:ext uri="{BB962C8B-B14F-4D97-AF65-F5344CB8AC3E}">
        <p14:creationId xmlns:p14="http://schemas.microsoft.com/office/powerpoint/2010/main" val="4108280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7</a:t>
            </a:fld>
            <a:endParaRPr lang="en-US"/>
          </a:p>
        </p:txBody>
      </p:sp>
    </p:spTree>
    <p:extLst>
      <p:ext uri="{BB962C8B-B14F-4D97-AF65-F5344CB8AC3E}">
        <p14:creationId xmlns:p14="http://schemas.microsoft.com/office/powerpoint/2010/main" val="2011695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a:t>
            </a:r>
            <a:r>
              <a:rPr lang="en-US" dirty="0" err="1"/>
              <a:t>varation</a:t>
            </a:r>
            <a:r>
              <a:rPr lang="en-US" dirty="0"/>
              <a:t> in </a:t>
            </a:r>
          </a:p>
        </p:txBody>
      </p:sp>
      <p:sp>
        <p:nvSpPr>
          <p:cNvPr id="4" name="Slide Number Placeholder 3"/>
          <p:cNvSpPr>
            <a:spLocks noGrp="1"/>
          </p:cNvSpPr>
          <p:nvPr>
            <p:ph type="sldNum" sz="quarter" idx="10"/>
          </p:nvPr>
        </p:nvSpPr>
        <p:spPr/>
        <p:txBody>
          <a:bodyPr/>
          <a:lstStyle/>
          <a:p>
            <a:fld id="{3EF2277D-4E65-471B-8FDC-312617F5EA89}" type="slidenum">
              <a:rPr lang="en-US" smtClean="0"/>
              <a:pPr/>
              <a:t>8</a:t>
            </a:fld>
            <a:endParaRPr lang="en-US"/>
          </a:p>
        </p:txBody>
      </p:sp>
    </p:spTree>
    <p:extLst>
      <p:ext uri="{BB962C8B-B14F-4D97-AF65-F5344CB8AC3E}">
        <p14:creationId xmlns:p14="http://schemas.microsoft.com/office/powerpoint/2010/main" val="60028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10</a:t>
            </a:fld>
            <a:endParaRPr lang="en-US"/>
          </a:p>
        </p:txBody>
      </p:sp>
    </p:spTree>
    <p:extLst>
      <p:ext uri="{BB962C8B-B14F-4D97-AF65-F5344CB8AC3E}">
        <p14:creationId xmlns:p14="http://schemas.microsoft.com/office/powerpoint/2010/main" val="3270321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11</a:t>
            </a:fld>
            <a:endParaRPr lang="en-US"/>
          </a:p>
        </p:txBody>
      </p:sp>
    </p:spTree>
    <p:extLst>
      <p:ext uri="{BB962C8B-B14F-4D97-AF65-F5344CB8AC3E}">
        <p14:creationId xmlns:p14="http://schemas.microsoft.com/office/powerpoint/2010/main" val="3829783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12</a:t>
            </a:fld>
            <a:endParaRPr lang="en-US"/>
          </a:p>
        </p:txBody>
      </p:sp>
    </p:spTree>
    <p:extLst>
      <p:ext uri="{BB962C8B-B14F-4D97-AF65-F5344CB8AC3E}">
        <p14:creationId xmlns:p14="http://schemas.microsoft.com/office/powerpoint/2010/main" val="66582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13</a:t>
            </a:fld>
            <a:endParaRPr lang="en-US"/>
          </a:p>
        </p:txBody>
      </p:sp>
    </p:spTree>
    <p:extLst>
      <p:ext uri="{BB962C8B-B14F-4D97-AF65-F5344CB8AC3E}">
        <p14:creationId xmlns:p14="http://schemas.microsoft.com/office/powerpoint/2010/main" val="781168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80"/>
            <a:ext cx="12192000" cy="6858000"/>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182" y="-2359"/>
            <a:ext cx="417909" cy="685750"/>
          </a:xfrm>
          <a:prstGeom prst="rect">
            <a:avLst/>
          </a:prstGeom>
        </p:spPr>
      </p:pic>
      <p:sp>
        <p:nvSpPr>
          <p:cNvPr id="15" name="Rectangle 14"/>
          <p:cNvSpPr/>
          <p:nvPr userDrawn="1"/>
        </p:nvSpPr>
        <p:spPr>
          <a:xfrm>
            <a:off x="0" y="1303020"/>
            <a:ext cx="12192001" cy="116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ctrTitle"/>
          </p:nvPr>
        </p:nvSpPr>
        <p:spPr>
          <a:xfrm>
            <a:off x="641182" y="1463975"/>
            <a:ext cx="10918220" cy="492443"/>
          </a:xfrm>
        </p:spPr>
        <p:txBody>
          <a:bodyPr wrap="square" lIns="0" tIns="0" rIns="0" bIns="0">
            <a:spAutoFit/>
          </a:bodyPr>
          <a:lstStyle>
            <a:lvl1pPr>
              <a:defRPr>
                <a:solidFill>
                  <a:schemeClr val="tx1"/>
                </a:solidFill>
                <a:latin typeface="Adobe Clean Light" pitchFamily="34" charset="0"/>
              </a:defRPr>
            </a:lvl1pPr>
          </a:lstStyle>
          <a:p>
            <a:r>
              <a:rPr lang="en-US"/>
              <a:t>Click to edit Master title style</a:t>
            </a:r>
            <a:endParaRPr lang="en-US" dirty="0"/>
          </a:p>
        </p:txBody>
      </p:sp>
      <p:sp>
        <p:nvSpPr>
          <p:cNvPr id="13" name="Subtitle 2"/>
          <p:cNvSpPr>
            <a:spLocks noGrp="1"/>
          </p:cNvSpPr>
          <p:nvPr>
            <p:ph type="subTitle" idx="1"/>
          </p:nvPr>
        </p:nvSpPr>
        <p:spPr>
          <a:xfrm>
            <a:off x="641182" y="1990491"/>
            <a:ext cx="10918220"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44236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3/20/18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183027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Black - No Graphic">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0"/>
            <a:ext cx="12188825" cy="6858000"/>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3/20/18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0"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2018 Adobe Systems Incorporated.  All Rights Reserved.  Adobe Confidential.</a:t>
            </a:r>
          </a:p>
        </p:txBody>
      </p:sp>
    </p:spTree>
    <p:extLst>
      <p:ext uri="{BB962C8B-B14F-4D97-AF65-F5344CB8AC3E}">
        <p14:creationId xmlns:p14="http://schemas.microsoft.com/office/powerpoint/2010/main" val="698017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0"/>
            <a:ext cx="12188825"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7967" y="2449523"/>
            <a:ext cx="1412888" cy="1945495"/>
          </a:xfrm>
          <a:prstGeom prst="rect">
            <a:avLst/>
          </a:prstGeom>
        </p:spPr>
      </p:pic>
      <p:pic>
        <p:nvPicPr>
          <p:cNvPr id="4" name="Picture 3"/>
          <p:cNvPicPr>
            <a:picLocks noChangeAspect="1"/>
          </p:cNvPicPr>
          <p:nvPr userDrawn="1"/>
        </p:nvPicPr>
        <p:blipFill>
          <a:blip r:embed="rId3"/>
          <a:stretch>
            <a:fillRect/>
          </a:stretch>
        </p:blipFill>
        <p:spPr>
          <a:xfrm>
            <a:off x="3811915" y="5947275"/>
            <a:ext cx="4563682" cy="303040"/>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hite end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6522" y="2447346"/>
            <a:ext cx="1414469" cy="1947672"/>
          </a:xfrm>
          <a:prstGeom prst="rect">
            <a:avLst/>
          </a:prstGeom>
        </p:spPr>
      </p:pic>
      <p:pic>
        <p:nvPicPr>
          <p:cNvPr id="3" name="Picture 2"/>
          <p:cNvPicPr>
            <a:picLocks noChangeAspect="1"/>
          </p:cNvPicPr>
          <p:nvPr userDrawn="1"/>
        </p:nvPicPr>
        <p:blipFill>
          <a:blip r:embed="rId3"/>
          <a:stretch>
            <a:fillRect/>
          </a:stretch>
        </p:blipFill>
        <p:spPr>
          <a:xfrm>
            <a:off x="3811915" y="5947275"/>
            <a:ext cx="4563682" cy="303039"/>
          </a:xfrm>
          <a:prstGeom prst="rect">
            <a:avLst/>
          </a:prstGeom>
        </p:spPr>
      </p:pic>
    </p:spTree>
    <p:extLst>
      <p:ext uri="{BB962C8B-B14F-4D97-AF65-F5344CB8AC3E}">
        <p14:creationId xmlns:p14="http://schemas.microsoft.com/office/powerpoint/2010/main" val="3966990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White - Top &amp;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3/20/18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422853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8" name="Rectangle 7"/>
          <p:cNvSpPr/>
          <p:nvPr userDrawn="1"/>
        </p:nvSpPr>
        <p:spPr>
          <a:xfrm>
            <a:off x="0" y="0"/>
            <a:ext cx="12192002" cy="6442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3/20/18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White - No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lang="en-US" smtClean="0">
                <a:solidFill>
                  <a:schemeClr val="tx1">
                    <a:lumMod val="75000"/>
                    <a:lumOff val="25000"/>
                  </a:schemeClr>
                </a:solidFill>
              </a:defRPr>
            </a:lvl1pPr>
          </a:lstStyle>
          <a:p>
            <a:fld id="{B3B8D6CA-D4AF-4FDC-9641-A8569C957DEB}" type="datetime1">
              <a:rPr lang="en-US" smtClean="0"/>
              <a:pPr/>
              <a:t>3/20/18</a:t>
            </a:fld>
            <a:endParaRPr lang="en-US" dirty="0"/>
          </a:p>
        </p:txBody>
      </p:sp>
      <p:sp>
        <p:nvSpPr>
          <p:cNvPr id="5" name="Footer Placeholder 4"/>
          <p:cNvSpPr>
            <a:spLocks noGrp="1"/>
          </p:cNvSpPr>
          <p:nvPr>
            <p:ph type="ftr" sz="quarter" idx="11"/>
          </p:nvPr>
        </p:nvSpPr>
        <p:spPr/>
        <p:txBody>
          <a:bodyPr/>
          <a:lstStyle>
            <a:lvl1pPr>
              <a:defRPr lang="en-US">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dirty="0"/>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75000"/>
                    <a:lumOff val="25000"/>
                  </a:schemeClr>
                </a:solidFill>
                <a:latin typeface="Adobe Clean" pitchFamily="-111" charset="0"/>
              </a:rPr>
              <a:t>© 2018 Adobe Systems Incorporated.  All Rights Reserved.  Adobe Confidential.</a:t>
            </a:r>
          </a:p>
        </p:txBody>
      </p:sp>
      <p:pic>
        <p:nvPicPr>
          <p:cNvPr id="10" name="Picture 9"/>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4030783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White - No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92675"/>
            <a:ext cx="12188825" cy="6856213"/>
          </a:xfrm>
          <a:prstGeom prst="rect">
            <a:avLst/>
          </a:prstGeom>
        </p:spPr>
      </p:pic>
      <p:sp>
        <p:nvSpPr>
          <p:cNvPr id="4" name="Date Placeholder 3"/>
          <p:cNvSpPr>
            <a:spLocks noGrp="1"/>
          </p:cNvSpPr>
          <p:nvPr>
            <p:ph type="dt" sz="half" idx="10"/>
          </p:nvPr>
        </p:nvSpPr>
        <p:spPr/>
        <p:txBody>
          <a:bodyPr/>
          <a:lstStyle>
            <a:lvl1pPr>
              <a:defRPr lang="en-US" smtClean="0">
                <a:solidFill>
                  <a:schemeClr val="tx1">
                    <a:lumMod val="75000"/>
                    <a:lumOff val="25000"/>
                  </a:schemeClr>
                </a:solidFill>
              </a:defRPr>
            </a:lvl1pPr>
          </a:lstStyle>
          <a:p>
            <a:fld id="{B3B8D6CA-D4AF-4FDC-9641-A8569C957DEB}" type="datetime1">
              <a:rPr lang="en-US" smtClean="0"/>
              <a:pPr/>
              <a:t>3/20/18</a:t>
            </a:fld>
            <a:endParaRPr lang="en-US" dirty="0"/>
          </a:p>
        </p:txBody>
      </p:sp>
      <p:sp>
        <p:nvSpPr>
          <p:cNvPr id="5" name="Footer Placeholder 4"/>
          <p:cNvSpPr>
            <a:spLocks noGrp="1"/>
          </p:cNvSpPr>
          <p:nvPr>
            <p:ph type="ftr" sz="quarter" idx="11"/>
          </p:nvPr>
        </p:nvSpPr>
        <p:spPr/>
        <p:txBody>
          <a:bodyPr/>
          <a:lstStyle>
            <a:lvl1pPr>
              <a:defRPr lang="en-US">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dirty="0"/>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75000"/>
                    <a:lumOff val="25000"/>
                  </a:schemeClr>
                </a:solidFill>
                <a:latin typeface="Adobe Clean" pitchFamily="-111" charset="0"/>
              </a:rPr>
              <a:t>© 2018 Adobe Systems Incorporated.  All Rights Reserved.  Adobe Confidential.</a:t>
            </a:r>
          </a:p>
        </p:txBody>
      </p:sp>
      <p:pic>
        <p:nvPicPr>
          <p:cNvPr id="10" name="Picture 9"/>
          <p:cNvPicPr>
            <a:picLocks noChangeAspect="1"/>
          </p:cNvPicPr>
          <p:nvPr userDrawn="1"/>
        </p:nvPicPr>
        <p:blipFill>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Gray - Top &amp; Bottom Graphic">
    <p:spTree>
      <p:nvGrpSpPr>
        <p:cNvPr id="1" name=""/>
        <p:cNvGrpSpPr/>
        <p:nvPr/>
      </p:nvGrpSpPr>
      <p:grpSpPr>
        <a:xfrm>
          <a:off x="0" y="0"/>
          <a:ext cx="0" cy="0"/>
          <a:chOff x="0" y="0"/>
          <a:chExt cx="0" cy="0"/>
        </a:xfrm>
      </p:grpSpPr>
      <p:sp>
        <p:nvSpPr>
          <p:cNvPr id="13" name="Rectangle 5"/>
          <p:cNvSpPr>
            <a:spLocks noChangeArrowheads="1"/>
          </p:cNvSpPr>
          <p:nvPr userDrawn="1"/>
        </p:nvSpPr>
        <p:spPr bwMode="auto">
          <a:xfrm>
            <a:off x="0" y="225630"/>
            <a:ext cx="12188825" cy="621673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3/20/18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51514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Gray - Bottom Graphic">
    <p:spTree>
      <p:nvGrpSpPr>
        <p:cNvPr id="1" name=""/>
        <p:cNvGrpSpPr/>
        <p:nvPr/>
      </p:nvGrpSpPr>
      <p:grpSpPr>
        <a:xfrm>
          <a:off x="0" y="0"/>
          <a:ext cx="0" cy="0"/>
          <a:chOff x="0" y="0"/>
          <a:chExt cx="0" cy="0"/>
        </a:xfrm>
      </p:grpSpPr>
      <p:sp>
        <p:nvSpPr>
          <p:cNvPr id="12" name="Rectangle 11"/>
          <p:cNvSpPr/>
          <p:nvPr userDrawn="1"/>
        </p:nvSpPr>
        <p:spPr>
          <a:xfrm>
            <a:off x="0" y="0"/>
            <a:ext cx="12192002" cy="6442076"/>
          </a:xfrm>
          <a:prstGeom prst="rect">
            <a:avLst/>
          </a:prstGeom>
          <a:solidFill>
            <a:srgbClr val="5D6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3/20/18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795723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Gray - No Graphic">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0"/>
            <a:ext cx="12188825"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3/20/18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0"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2018 Adobe Systems Incorporated.  All Rights Reserved.  Adobe Confidential.</a:t>
            </a:r>
          </a:p>
        </p:txBody>
      </p:sp>
    </p:spTree>
    <p:extLst>
      <p:ext uri="{BB962C8B-B14F-4D97-AF65-F5344CB8AC3E}">
        <p14:creationId xmlns:p14="http://schemas.microsoft.com/office/powerpoint/2010/main" val="83399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lack - Top &amp; Bottom Graphic">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0" y="225630"/>
            <a:ext cx="12188825"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3/20/18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751932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1180"/>
            <a:ext cx="12192000" cy="6858000"/>
          </a:xfrm>
          <a:prstGeom prst="rect">
            <a:avLst/>
          </a:prstGeom>
        </p:spPr>
      </p:pic>
      <p:sp>
        <p:nvSpPr>
          <p:cNvPr id="16" name="Rectangle 15"/>
          <p:cNvSpPr/>
          <p:nvPr userDrawn="1"/>
        </p:nvSpPr>
        <p:spPr>
          <a:xfrm>
            <a:off x="-1" y="6442364"/>
            <a:ext cx="12188825" cy="344565"/>
          </a:xfrm>
          <a:prstGeom prst="rect">
            <a:avLst/>
          </a:prstGeom>
          <a:gradFill>
            <a:gsLst>
              <a:gs pos="0">
                <a:schemeClr val="tx1">
                  <a:alpha val="45000"/>
                </a:schemeClr>
              </a:gs>
              <a:gs pos="95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p:cNvSpPr>
            <a:spLocks noChangeArrowheads="1"/>
          </p:cNvSpPr>
          <p:nvPr userDrawn="1"/>
        </p:nvSpPr>
        <p:spPr bwMode="auto">
          <a:xfrm>
            <a:off x="0" y="225630"/>
            <a:ext cx="12192002" cy="6216734"/>
          </a:xfrm>
          <a:prstGeom prst="rect">
            <a:avLst/>
          </a:prstGeom>
          <a:solidFill>
            <a:schemeClr val="bg1"/>
          </a:solidFill>
          <a:ln w="12700">
            <a:miter lim="400000"/>
          </a:ln>
        </p:spPr>
        <p:txBody>
          <a:bodyPr lIns="0" tIns="0" rIns="0" bIns="0" anchor="ctr"/>
          <a:lstStyle/>
          <a:p>
            <a:pPr lvl="0" algn="ctr" defTabSz="825500"/>
            <a:endParaRPr lang="en-US" sz="3600" b="0" i="0" u="none">
              <a:solidFill>
                <a:srgbClr val="FFFFFF"/>
              </a:solidFill>
              <a:latin typeface="+mj-lt"/>
              <a:ea typeface="+mj-ea"/>
              <a:cs typeface="+mj-cs"/>
              <a:sym typeface="Helvetica Light"/>
            </a:endParaRPr>
          </a:p>
        </p:txBody>
      </p:sp>
      <p:pic>
        <p:nvPicPr>
          <p:cNvPr id="10" name="Picture 9"/>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2018 Adobe Systems Incorporated.  All Rights Reserved.  Adobe Confidential.</a:t>
            </a:r>
          </a:p>
        </p:txBody>
      </p:sp>
      <p:sp>
        <p:nvSpPr>
          <p:cNvPr id="4"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3/20/18</a:t>
            </a:fld>
            <a:endParaRPr lang="en-US" dirty="0"/>
          </a:p>
        </p:txBody>
      </p:sp>
      <p:sp>
        <p:nvSpPr>
          <p:cNvPr id="5"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
        <p:nvSpPr>
          <p:cNvPr id="2" name="Title Placeholder 1"/>
          <p:cNvSpPr>
            <a:spLocks noGrp="1"/>
          </p:cNvSpPr>
          <p:nvPr>
            <p:ph type="title"/>
          </p:nvPr>
        </p:nvSpPr>
        <p:spPr>
          <a:xfrm>
            <a:off x="304721" y="287507"/>
            <a:ext cx="11579384" cy="593725"/>
          </a:xfrm>
          <a:prstGeom prst="rect">
            <a:avLst/>
          </a:prstGeom>
        </p:spPr>
        <p:txBody>
          <a:bodyPr vert="horz" lIns="108829" tIns="54414" rIns="108829" bIns="54414"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4721" y="1143000"/>
            <a:ext cx="11579384" cy="5029200"/>
          </a:xfrm>
          <a:prstGeom prst="rect">
            <a:avLst/>
          </a:prstGeom>
        </p:spPr>
        <p:txBody>
          <a:bodyPr vert="horz" lIns="108829" tIns="54414" rIns="108829" bIns="54414"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78" r:id="rId2"/>
    <p:sldLayoutId id="2147483658" r:id="rId3"/>
    <p:sldLayoutId id="2147483681" r:id="rId4"/>
    <p:sldLayoutId id="2147483687" r:id="rId5"/>
    <p:sldLayoutId id="2147483679" r:id="rId6"/>
    <p:sldLayoutId id="2147483675" r:id="rId7"/>
    <p:sldLayoutId id="2147483682" r:id="rId8"/>
    <p:sldLayoutId id="2147483680" r:id="rId9"/>
    <p:sldLayoutId id="2147483676" r:id="rId10"/>
    <p:sldLayoutId id="2147483683" r:id="rId11"/>
    <p:sldLayoutId id="2147483685" r:id="rId12"/>
    <p:sldLayoutId id="2147483686" r:id="rId13"/>
  </p:sldLayoutIdLst>
  <p:hf hdr="0" ftr="0" dt="0"/>
  <p:txStyles>
    <p:title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p:titleStyle>
    <p:body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Adobe-Marketing-Cloud/Summit2018"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4.tiff"/><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7.tiff"/><Relationship Id="rId11" Type="http://schemas.openxmlformats.org/officeDocument/2006/relationships/image" Target="../media/image41.emf"/><Relationship Id="rId5" Type="http://schemas.openxmlformats.org/officeDocument/2006/relationships/image" Target="../media/image36.tiff"/><Relationship Id="rId10" Type="http://schemas.microsoft.com/office/2007/relationships/hdphoto" Target="../media/hdphoto2.wdp"/><Relationship Id="rId4" Type="http://schemas.openxmlformats.org/officeDocument/2006/relationships/image" Target="../media/image35.tiff"/><Relationship Id="rId9" Type="http://schemas.openxmlformats.org/officeDocument/2006/relationships/image" Target="../media/image4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Headless Adobe Experience Manager – Beyond the Browser</a:t>
            </a:r>
          </a:p>
        </p:txBody>
      </p:sp>
      <p:sp>
        <p:nvSpPr>
          <p:cNvPr id="6" name="Subtitle 5"/>
          <p:cNvSpPr>
            <a:spLocks noGrp="1"/>
          </p:cNvSpPr>
          <p:nvPr>
            <p:ph type="subTitle" idx="1"/>
          </p:nvPr>
        </p:nvSpPr>
        <p:spPr/>
        <p:txBody>
          <a:bodyPr/>
          <a:lstStyle/>
          <a:p>
            <a:r>
              <a:rPr lang="en-US" dirty="0"/>
              <a:t>Bryan Stopp | Technical Architect – Delivery Excellence</a:t>
            </a:r>
          </a:p>
        </p:txBody>
      </p:sp>
    </p:spTree>
    <p:extLst>
      <p:ext uri="{BB962C8B-B14F-4D97-AF65-F5344CB8AC3E}">
        <p14:creationId xmlns:p14="http://schemas.microsoft.com/office/powerpoint/2010/main" val="177897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Fragment – Model Activities</a:t>
            </a:r>
          </a:p>
        </p:txBody>
      </p:sp>
      <p:sp>
        <p:nvSpPr>
          <p:cNvPr id="6" name="Content Placeholder 5"/>
          <p:cNvSpPr>
            <a:spLocks noGrp="1"/>
          </p:cNvSpPr>
          <p:nvPr>
            <p:ph idx="1"/>
          </p:nvPr>
        </p:nvSpPr>
        <p:spPr/>
        <p:txBody>
          <a:bodyPr>
            <a:normAutofit/>
          </a:bodyPr>
          <a:lstStyle/>
          <a:p>
            <a:pPr marL="466725" indent="-457200">
              <a:buFont typeface="+mj-lt"/>
              <a:buAutoNum type="arabicPeriod"/>
            </a:pPr>
            <a:r>
              <a:rPr lang="en-US" sz="3600" dirty="0"/>
              <a:t>Enabling Content Fragments</a:t>
            </a:r>
          </a:p>
          <a:p>
            <a:pPr marL="466725" indent="-457200">
              <a:buFont typeface="+mj-lt"/>
              <a:buAutoNum type="arabicPeriod"/>
            </a:pPr>
            <a:r>
              <a:rPr lang="en-US" sz="3600" dirty="0"/>
              <a:t>Assets Folder Configuration</a:t>
            </a:r>
          </a:p>
          <a:p>
            <a:pPr marL="466725" indent="-457200">
              <a:buFont typeface="+mj-lt"/>
              <a:buAutoNum type="arabicPeriod"/>
            </a:pPr>
            <a:r>
              <a:rPr lang="en-US" sz="3600" dirty="0"/>
              <a:t>Define Model Structure</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10</a:t>
            </a:fld>
            <a:endParaRPr lang="en-US" dirty="0"/>
          </a:p>
        </p:txBody>
      </p:sp>
      <p:pic>
        <p:nvPicPr>
          <p:cNvPr id="9" name="Picture 8">
            <a:extLst>
              <a:ext uri="{FF2B5EF4-FFF2-40B4-BE49-F238E27FC236}">
                <a16:creationId xmlns:a16="http://schemas.microsoft.com/office/drawing/2014/main" id="{7B8E1289-FF92-FC48-A91D-CDFBF635CF7E}"/>
              </a:ext>
            </a:extLst>
          </p:cNvPr>
          <p:cNvPicPr>
            <a:picLocks noChangeAspect="1"/>
          </p:cNvPicPr>
          <p:nvPr/>
        </p:nvPicPr>
        <p:blipFill>
          <a:blip r:embed="rId3"/>
          <a:stretch>
            <a:fillRect/>
          </a:stretch>
        </p:blipFill>
        <p:spPr>
          <a:xfrm>
            <a:off x="7698403" y="1009023"/>
            <a:ext cx="4006402" cy="2976824"/>
          </a:xfrm>
          <a:prstGeom prst="rect">
            <a:avLst/>
          </a:prstGeom>
        </p:spPr>
      </p:pic>
      <p:pic>
        <p:nvPicPr>
          <p:cNvPr id="7" name="Picture 6">
            <a:extLst>
              <a:ext uri="{FF2B5EF4-FFF2-40B4-BE49-F238E27FC236}">
                <a16:creationId xmlns:a16="http://schemas.microsoft.com/office/drawing/2014/main" id="{6EA1D399-986E-344E-ACF1-FB4C26E80831}"/>
              </a:ext>
            </a:extLst>
          </p:cNvPr>
          <p:cNvPicPr>
            <a:picLocks noChangeAspect="1"/>
          </p:cNvPicPr>
          <p:nvPr/>
        </p:nvPicPr>
        <p:blipFill>
          <a:blip r:embed="rId4"/>
          <a:stretch>
            <a:fillRect/>
          </a:stretch>
        </p:blipFill>
        <p:spPr>
          <a:xfrm>
            <a:off x="602386" y="3553952"/>
            <a:ext cx="4903770" cy="2259672"/>
          </a:xfrm>
          <a:prstGeom prst="rect">
            <a:avLst/>
          </a:prstGeom>
        </p:spPr>
      </p:pic>
      <p:pic>
        <p:nvPicPr>
          <p:cNvPr id="10" name="Picture 9">
            <a:extLst>
              <a:ext uri="{FF2B5EF4-FFF2-40B4-BE49-F238E27FC236}">
                <a16:creationId xmlns:a16="http://schemas.microsoft.com/office/drawing/2014/main" id="{95EFFA97-C484-7C46-BD99-DF6BD4E0B848}"/>
              </a:ext>
            </a:extLst>
          </p:cNvPr>
          <p:cNvPicPr>
            <a:picLocks noChangeAspect="1"/>
          </p:cNvPicPr>
          <p:nvPr/>
        </p:nvPicPr>
        <p:blipFill>
          <a:blip r:embed="rId5"/>
          <a:stretch>
            <a:fillRect/>
          </a:stretch>
        </p:blipFill>
        <p:spPr>
          <a:xfrm>
            <a:off x="5685456" y="2411604"/>
            <a:ext cx="1833647" cy="3402020"/>
          </a:xfrm>
          <a:prstGeom prst="rect">
            <a:avLst/>
          </a:prstGeom>
        </p:spPr>
      </p:pic>
    </p:spTree>
    <p:extLst>
      <p:ext uri="{BB962C8B-B14F-4D97-AF65-F5344CB8AC3E}">
        <p14:creationId xmlns:p14="http://schemas.microsoft.com/office/powerpoint/2010/main" val="690266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Fragment – Instance Activities</a:t>
            </a:r>
          </a:p>
        </p:txBody>
      </p:sp>
      <p:sp>
        <p:nvSpPr>
          <p:cNvPr id="6" name="Content Placeholder 5"/>
          <p:cNvSpPr>
            <a:spLocks noGrp="1"/>
          </p:cNvSpPr>
          <p:nvPr>
            <p:ph idx="1"/>
          </p:nvPr>
        </p:nvSpPr>
        <p:spPr/>
        <p:txBody>
          <a:bodyPr>
            <a:normAutofit/>
          </a:bodyPr>
          <a:lstStyle/>
          <a:p>
            <a:pPr marL="457200" indent="-457200">
              <a:buFont typeface="+mj-lt"/>
              <a:buAutoNum type="arabicPeriod" startAt="4"/>
            </a:pPr>
            <a:r>
              <a:rPr lang="en-US" sz="3600" dirty="0"/>
              <a:t>Create Content Fragment</a:t>
            </a:r>
          </a:p>
          <a:p>
            <a:pPr marL="457200" indent="-457200">
              <a:buFont typeface="+mj-lt"/>
              <a:buAutoNum type="arabicPeriod" startAt="4"/>
            </a:pPr>
            <a:r>
              <a:rPr lang="en-US" sz="3600" dirty="0"/>
              <a:t>Summarize</a:t>
            </a:r>
          </a:p>
          <a:p>
            <a:pPr marL="457200" indent="-457200">
              <a:buFont typeface="+mj-lt"/>
              <a:buAutoNum type="arabicPeriod" startAt="4"/>
            </a:pPr>
            <a:r>
              <a:rPr lang="en-US" sz="3600" dirty="0"/>
              <a:t>Associated Content</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11</a:t>
            </a:fld>
            <a:endParaRPr lang="en-US" dirty="0"/>
          </a:p>
        </p:txBody>
      </p:sp>
      <p:pic>
        <p:nvPicPr>
          <p:cNvPr id="16" name="Picture 15">
            <a:extLst>
              <a:ext uri="{FF2B5EF4-FFF2-40B4-BE49-F238E27FC236}">
                <a16:creationId xmlns:a16="http://schemas.microsoft.com/office/drawing/2014/main" id="{C3235EFB-3304-BE48-8AD7-5D0A2B6F8A06}"/>
              </a:ext>
            </a:extLst>
          </p:cNvPr>
          <p:cNvPicPr>
            <a:picLocks noChangeAspect="1"/>
          </p:cNvPicPr>
          <p:nvPr/>
        </p:nvPicPr>
        <p:blipFill>
          <a:blip r:embed="rId3"/>
          <a:stretch>
            <a:fillRect/>
          </a:stretch>
        </p:blipFill>
        <p:spPr>
          <a:xfrm>
            <a:off x="4592097" y="1981969"/>
            <a:ext cx="4417962" cy="2550283"/>
          </a:xfrm>
          <a:prstGeom prst="rect">
            <a:avLst/>
          </a:prstGeom>
        </p:spPr>
      </p:pic>
      <p:pic>
        <p:nvPicPr>
          <p:cNvPr id="12" name="Picture 11">
            <a:extLst>
              <a:ext uri="{FF2B5EF4-FFF2-40B4-BE49-F238E27FC236}">
                <a16:creationId xmlns:a16="http://schemas.microsoft.com/office/drawing/2014/main" id="{628E3797-5B52-C244-90AA-38320B9F263A}"/>
              </a:ext>
            </a:extLst>
          </p:cNvPr>
          <p:cNvPicPr>
            <a:picLocks noChangeAspect="1"/>
          </p:cNvPicPr>
          <p:nvPr/>
        </p:nvPicPr>
        <p:blipFill>
          <a:blip r:embed="rId4"/>
          <a:stretch>
            <a:fillRect/>
          </a:stretch>
        </p:blipFill>
        <p:spPr>
          <a:xfrm>
            <a:off x="8209203" y="1143000"/>
            <a:ext cx="3674902" cy="3632479"/>
          </a:xfrm>
          <a:prstGeom prst="rect">
            <a:avLst/>
          </a:prstGeom>
        </p:spPr>
      </p:pic>
      <p:pic>
        <p:nvPicPr>
          <p:cNvPr id="14" name="Picture 13">
            <a:extLst>
              <a:ext uri="{FF2B5EF4-FFF2-40B4-BE49-F238E27FC236}">
                <a16:creationId xmlns:a16="http://schemas.microsoft.com/office/drawing/2014/main" id="{9DE27FDB-C45C-F746-A8A1-277DB26CB690}"/>
              </a:ext>
            </a:extLst>
          </p:cNvPr>
          <p:cNvPicPr>
            <a:picLocks noChangeAspect="1"/>
          </p:cNvPicPr>
          <p:nvPr/>
        </p:nvPicPr>
        <p:blipFill>
          <a:blip r:embed="rId5"/>
          <a:stretch>
            <a:fillRect/>
          </a:stretch>
        </p:blipFill>
        <p:spPr>
          <a:xfrm>
            <a:off x="478695" y="4315778"/>
            <a:ext cx="7556535" cy="1339215"/>
          </a:xfrm>
          <a:prstGeom prst="rect">
            <a:avLst/>
          </a:prstGeom>
        </p:spPr>
      </p:pic>
    </p:spTree>
    <p:extLst>
      <p:ext uri="{BB962C8B-B14F-4D97-AF65-F5344CB8AC3E}">
        <p14:creationId xmlns:p14="http://schemas.microsoft.com/office/powerpoint/2010/main" val="1280055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Fragment </a:t>
            </a:r>
            <a:r>
              <a:rPr lang="en-US"/>
              <a:t>– Authoring </a:t>
            </a:r>
            <a:r>
              <a:rPr lang="en-US" dirty="0"/>
              <a:t>Activities</a:t>
            </a:r>
          </a:p>
        </p:txBody>
      </p:sp>
      <p:sp>
        <p:nvSpPr>
          <p:cNvPr id="6" name="Content Placeholder 5"/>
          <p:cNvSpPr>
            <a:spLocks noGrp="1"/>
          </p:cNvSpPr>
          <p:nvPr>
            <p:ph idx="1"/>
          </p:nvPr>
        </p:nvSpPr>
        <p:spPr/>
        <p:txBody>
          <a:bodyPr>
            <a:normAutofit/>
          </a:bodyPr>
          <a:lstStyle/>
          <a:p>
            <a:pPr marL="457200" indent="-457200">
              <a:buFont typeface="+mj-lt"/>
              <a:buAutoNum type="arabicPeriod" startAt="7"/>
            </a:pPr>
            <a:r>
              <a:rPr lang="en-US" sz="3600" dirty="0"/>
              <a:t>HTML Page</a:t>
            </a:r>
          </a:p>
          <a:p>
            <a:pPr marL="457200" indent="-457200">
              <a:buFont typeface="+mj-lt"/>
              <a:buAutoNum type="arabicPeriod" startAt="7"/>
            </a:pPr>
            <a:r>
              <a:rPr lang="en-US" sz="3600" dirty="0"/>
              <a:t>Associated Content</a:t>
            </a:r>
          </a:p>
          <a:p>
            <a:pPr marL="457200" indent="-457200">
              <a:buFont typeface="+mj-lt"/>
              <a:buAutoNum type="arabicPeriod" startAt="7"/>
            </a:pPr>
            <a:r>
              <a:rPr lang="en-US" sz="3600" dirty="0"/>
              <a:t>Service API Page</a:t>
            </a:r>
          </a:p>
          <a:p>
            <a:pPr marL="0" indent="0">
              <a:buNone/>
            </a:pPr>
            <a:endParaRPr lang="en-US" sz="3600"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12</a:t>
            </a:fld>
            <a:endParaRPr lang="en-US" dirty="0"/>
          </a:p>
        </p:txBody>
      </p:sp>
      <p:pic>
        <p:nvPicPr>
          <p:cNvPr id="3" name="Picture 2">
            <a:extLst>
              <a:ext uri="{FF2B5EF4-FFF2-40B4-BE49-F238E27FC236}">
                <a16:creationId xmlns:a16="http://schemas.microsoft.com/office/drawing/2014/main" id="{2FBADC20-A3DC-924A-8CF9-910C6401F679}"/>
              </a:ext>
            </a:extLst>
          </p:cNvPr>
          <p:cNvPicPr>
            <a:picLocks noChangeAspect="1"/>
          </p:cNvPicPr>
          <p:nvPr/>
        </p:nvPicPr>
        <p:blipFill>
          <a:blip r:embed="rId3"/>
          <a:stretch>
            <a:fillRect/>
          </a:stretch>
        </p:blipFill>
        <p:spPr>
          <a:xfrm>
            <a:off x="7859618" y="1143000"/>
            <a:ext cx="4024487" cy="3241566"/>
          </a:xfrm>
          <a:prstGeom prst="rect">
            <a:avLst/>
          </a:prstGeom>
        </p:spPr>
      </p:pic>
      <p:pic>
        <p:nvPicPr>
          <p:cNvPr id="8" name="Picture 7">
            <a:extLst>
              <a:ext uri="{FF2B5EF4-FFF2-40B4-BE49-F238E27FC236}">
                <a16:creationId xmlns:a16="http://schemas.microsoft.com/office/drawing/2014/main" id="{DEF639D9-D80B-8E4B-9D6C-47FAD8FEE7B0}"/>
              </a:ext>
            </a:extLst>
          </p:cNvPr>
          <p:cNvPicPr>
            <a:picLocks noChangeAspect="1"/>
          </p:cNvPicPr>
          <p:nvPr/>
        </p:nvPicPr>
        <p:blipFill>
          <a:blip r:embed="rId4"/>
          <a:stretch>
            <a:fillRect/>
          </a:stretch>
        </p:blipFill>
        <p:spPr>
          <a:xfrm>
            <a:off x="767253" y="3245069"/>
            <a:ext cx="2652173" cy="2821718"/>
          </a:xfrm>
          <a:prstGeom prst="rect">
            <a:avLst/>
          </a:prstGeom>
        </p:spPr>
      </p:pic>
      <p:pic>
        <p:nvPicPr>
          <p:cNvPr id="10" name="Picture 9">
            <a:extLst>
              <a:ext uri="{FF2B5EF4-FFF2-40B4-BE49-F238E27FC236}">
                <a16:creationId xmlns:a16="http://schemas.microsoft.com/office/drawing/2014/main" id="{E641C41E-27E0-ED4D-936A-A0FE4A697EA0}"/>
              </a:ext>
            </a:extLst>
          </p:cNvPr>
          <p:cNvPicPr>
            <a:picLocks noChangeAspect="1"/>
          </p:cNvPicPr>
          <p:nvPr/>
        </p:nvPicPr>
        <p:blipFill>
          <a:blip r:embed="rId5"/>
          <a:stretch>
            <a:fillRect/>
          </a:stretch>
        </p:blipFill>
        <p:spPr>
          <a:xfrm>
            <a:off x="4759366" y="1944414"/>
            <a:ext cx="2670091" cy="3631324"/>
          </a:xfrm>
          <a:prstGeom prst="rect">
            <a:avLst/>
          </a:prstGeom>
        </p:spPr>
      </p:pic>
    </p:spTree>
    <p:extLst>
      <p:ext uri="{BB962C8B-B14F-4D97-AF65-F5344CB8AC3E}">
        <p14:creationId xmlns:p14="http://schemas.microsoft.com/office/powerpoint/2010/main" val="2461571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Fragments  - Extra Info</a:t>
            </a:r>
          </a:p>
        </p:txBody>
      </p:sp>
      <p:sp>
        <p:nvSpPr>
          <p:cNvPr id="6" name="Content Placeholder 5"/>
          <p:cNvSpPr>
            <a:spLocks noGrp="1"/>
          </p:cNvSpPr>
          <p:nvPr>
            <p:ph idx="1"/>
          </p:nvPr>
        </p:nvSpPr>
        <p:spPr>
          <a:xfrm>
            <a:off x="304721" y="1143000"/>
            <a:ext cx="11579384" cy="5029200"/>
          </a:xfrm>
        </p:spPr>
        <p:txBody>
          <a:bodyPr>
            <a:normAutofit/>
          </a:bodyPr>
          <a:lstStyle/>
          <a:p>
            <a:r>
              <a:rPr lang="en-US" sz="3200" dirty="0"/>
              <a:t>No search limitations like XF</a:t>
            </a:r>
          </a:p>
          <a:p>
            <a:pPr lvl="1"/>
            <a:r>
              <a:rPr lang="en-US" sz="2800" dirty="0">
                <a:latin typeface="Adobe Clean Light" pitchFamily="34" charset="0"/>
              </a:rPr>
              <a:t>Content is copied to target Content Fragment component</a:t>
            </a:r>
          </a:p>
          <a:p>
            <a:pPr lvl="1"/>
            <a:r>
              <a:rPr lang="en-US" sz="2800" dirty="0">
                <a:latin typeface="Adobe Clean Light" pitchFamily="34" charset="0"/>
              </a:rPr>
              <a:t>Relationship managed via Multi-Site Manager library</a:t>
            </a:r>
          </a:p>
          <a:p>
            <a:pPr lvl="2"/>
            <a:r>
              <a:rPr lang="en-US" sz="2600" i="1" dirty="0">
                <a:latin typeface="Adobe Clean Light" pitchFamily="34" charset="0"/>
              </a:rPr>
              <a:t>Not</a:t>
            </a:r>
            <a:r>
              <a:rPr lang="en-US" sz="2600" dirty="0">
                <a:latin typeface="Adobe Clean Light" pitchFamily="34" charset="0"/>
              </a:rPr>
              <a:t> visible in MSM dashboard.</a:t>
            </a:r>
            <a:endParaRPr lang="en-US" sz="2600" i="1" dirty="0">
              <a:latin typeface="Adobe Clean Light" pitchFamily="34" charset="0"/>
            </a:endParaRPr>
          </a:p>
          <a:p>
            <a:pPr lvl="1"/>
            <a:endParaRPr lang="en-US" sz="2800" dirty="0">
              <a:latin typeface="Adobe Clean Light" pitchFamily="34" charset="0"/>
            </a:endParaRPr>
          </a:p>
          <a:p>
            <a:pPr marL="9525" indent="0">
              <a:buNone/>
            </a:pPr>
            <a:endParaRPr lang="en-US" sz="3600" dirty="0"/>
          </a:p>
          <a:p>
            <a:pPr lvl="1"/>
            <a:endParaRPr lang="en-US" sz="2800"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13</a:t>
            </a:fld>
            <a:endParaRPr lang="en-US" dirty="0"/>
          </a:p>
        </p:txBody>
      </p:sp>
      <p:pic>
        <p:nvPicPr>
          <p:cNvPr id="3" name="Picture 2">
            <a:extLst>
              <a:ext uri="{FF2B5EF4-FFF2-40B4-BE49-F238E27FC236}">
                <a16:creationId xmlns:a16="http://schemas.microsoft.com/office/drawing/2014/main" id="{11CAEFC8-F858-814E-A1BA-D20A50C7AADB}"/>
              </a:ext>
            </a:extLst>
          </p:cNvPr>
          <p:cNvPicPr>
            <a:picLocks noChangeAspect="1"/>
          </p:cNvPicPr>
          <p:nvPr/>
        </p:nvPicPr>
        <p:blipFill>
          <a:blip r:embed="rId3"/>
          <a:stretch>
            <a:fillRect/>
          </a:stretch>
        </p:blipFill>
        <p:spPr>
          <a:xfrm>
            <a:off x="1361089" y="3275674"/>
            <a:ext cx="9466646" cy="3048926"/>
          </a:xfrm>
          <a:prstGeom prst="rect">
            <a:avLst/>
          </a:prstGeom>
        </p:spPr>
      </p:pic>
    </p:spTree>
    <p:extLst>
      <p:ext uri="{BB962C8B-B14F-4D97-AF65-F5344CB8AC3E}">
        <p14:creationId xmlns:p14="http://schemas.microsoft.com/office/powerpoint/2010/main" val="3422751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11199813" algn="l"/>
              </a:tabLst>
            </a:pPr>
            <a:r>
              <a:rPr lang="en-US" dirty="0"/>
              <a:t>Experience Fragments vs. Content Fragments</a:t>
            </a:r>
          </a:p>
        </p:txBody>
      </p:sp>
      <p:sp>
        <p:nvSpPr>
          <p:cNvPr id="3" name="Content Placeholder 2"/>
          <p:cNvSpPr>
            <a:spLocks noGrp="1"/>
          </p:cNvSpPr>
          <p:nvPr>
            <p:ph idx="1"/>
          </p:nvPr>
        </p:nvSpPr>
        <p:spPr>
          <a:xfrm>
            <a:off x="304721" y="1143000"/>
            <a:ext cx="5377525" cy="5029200"/>
          </a:xfrm>
        </p:spPr>
        <p:txBody>
          <a:bodyPr>
            <a:normAutofit/>
          </a:bodyPr>
          <a:lstStyle/>
          <a:p>
            <a:pPr marL="112713" indent="0">
              <a:buNone/>
            </a:pPr>
            <a:r>
              <a:rPr lang="en-US" dirty="0"/>
              <a:t>Experience Fragments</a:t>
            </a:r>
          </a:p>
          <a:p>
            <a:pPr marL="455613" indent="-342900"/>
            <a:r>
              <a:rPr lang="en-US" sz="1800" dirty="0"/>
              <a:t>Group of components with layout that can live independently</a:t>
            </a:r>
          </a:p>
          <a:p>
            <a:pPr marL="455613" indent="-342900"/>
            <a:r>
              <a:rPr lang="en-US" sz="1800" i="1" dirty="0"/>
              <a:t>Experiences </a:t>
            </a:r>
            <a:r>
              <a:rPr lang="en-US" sz="1800" dirty="0"/>
              <a:t>for reuse.</a:t>
            </a:r>
          </a:p>
          <a:p>
            <a:pPr marL="112713" indent="0">
              <a:buNone/>
            </a:pPr>
            <a:endParaRPr lang="en-US" sz="1800" i="1" dirty="0"/>
          </a:p>
          <a:p>
            <a:pPr marL="455613" indent="-342900"/>
            <a:r>
              <a:rPr lang="en-US" sz="1800" dirty="0"/>
              <a:t>Consumed as whole “thing”</a:t>
            </a:r>
            <a:br>
              <a:rPr lang="en-US" sz="1800" dirty="0"/>
            </a:br>
            <a:endParaRPr lang="en-US" sz="1800" dirty="0"/>
          </a:p>
          <a:p>
            <a:pPr marL="455613" indent="-342900"/>
            <a:r>
              <a:rPr lang="en-US" sz="1800" dirty="0"/>
              <a:t>Purpose</a:t>
            </a:r>
          </a:p>
          <a:p>
            <a:pPr marL="732678" lvl="1" indent="-342900"/>
            <a:r>
              <a:rPr lang="en-US" sz="1400" dirty="0"/>
              <a:t>Cross Channel</a:t>
            </a:r>
          </a:p>
          <a:p>
            <a:pPr marL="732678" lvl="1" indent="-342900"/>
            <a:r>
              <a:rPr lang="en-US" sz="1400" dirty="0"/>
              <a:t>3</a:t>
            </a:r>
            <a:r>
              <a:rPr lang="en-US" sz="1400" baseline="30000" dirty="0"/>
              <a:t>rd</a:t>
            </a:r>
            <a:r>
              <a:rPr lang="en-US" sz="1400" dirty="0"/>
              <a:t> Party Consumption (Target)</a:t>
            </a:r>
            <a:br>
              <a:rPr lang="en-US" sz="1400" dirty="0"/>
            </a:br>
            <a:endParaRPr lang="en-US" sz="1400" dirty="0"/>
          </a:p>
          <a:p>
            <a:pPr marL="398463" indent="-285750"/>
            <a:r>
              <a:rPr lang="en-US" sz="1800" dirty="0"/>
              <a:t>Getting Technical</a:t>
            </a:r>
          </a:p>
          <a:p>
            <a:pPr marL="675528" lvl="1" indent="-285750"/>
            <a:r>
              <a:rPr lang="en-US" sz="1400" dirty="0"/>
              <a:t>Page - </a:t>
            </a:r>
            <a:r>
              <a:rPr lang="en-US" sz="1400" i="1" dirty="0" err="1"/>
              <a:t>cq:Page</a:t>
            </a:r>
            <a:r>
              <a:rPr lang="en-US" sz="1400" dirty="0"/>
              <a:t> node structure</a:t>
            </a:r>
          </a:p>
          <a:p>
            <a:pPr marL="455613" indent="-342900"/>
            <a:endParaRPr lang="en-US" sz="1800"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14</a:t>
            </a:fld>
            <a:endParaRPr lang="en-US" dirty="0"/>
          </a:p>
        </p:txBody>
      </p:sp>
      <p:sp>
        <p:nvSpPr>
          <p:cNvPr id="16" name="Content Placeholder 2">
            <a:extLst>
              <a:ext uri="{FF2B5EF4-FFF2-40B4-BE49-F238E27FC236}">
                <a16:creationId xmlns:a16="http://schemas.microsoft.com/office/drawing/2014/main" id="{AF104758-8DBF-9046-B851-577FB4A7F5A2}"/>
              </a:ext>
            </a:extLst>
          </p:cNvPr>
          <p:cNvSpPr txBox="1">
            <a:spLocks/>
          </p:cNvSpPr>
          <p:nvPr/>
        </p:nvSpPr>
        <p:spPr>
          <a:xfrm>
            <a:off x="5682246" y="1143000"/>
            <a:ext cx="5377525" cy="5029200"/>
          </a:xfrm>
          <a:prstGeom prst="rect">
            <a:avLst/>
          </a:prstGeom>
        </p:spPr>
        <p:txBody>
          <a:bodyPr vert="horz" lIns="108829" tIns="54414" rIns="108829" bIns="54414" rtlCol="0">
            <a:normAutofit/>
          </a:bodyPr>
          <a:lst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112713" indent="0">
              <a:buNone/>
            </a:pPr>
            <a:r>
              <a:rPr lang="en-US" dirty="0"/>
              <a:t>Content Fragments</a:t>
            </a:r>
          </a:p>
          <a:p>
            <a:pPr marL="398463" indent="-285750"/>
            <a:r>
              <a:rPr lang="en-US" sz="1800" dirty="0"/>
              <a:t>Editorial / Semantic Copy</a:t>
            </a:r>
          </a:p>
          <a:p>
            <a:pPr marL="398463" indent="-285750"/>
            <a:r>
              <a:rPr lang="en-US" sz="1800" dirty="0"/>
              <a:t>Logical grouping of data</a:t>
            </a:r>
          </a:p>
          <a:p>
            <a:pPr marL="112713" indent="0">
              <a:buNone/>
            </a:pPr>
            <a:endParaRPr lang="en-US" sz="1800" dirty="0"/>
          </a:p>
          <a:p>
            <a:pPr marL="398463" indent="-285750"/>
            <a:r>
              <a:rPr lang="en-US" sz="1800" dirty="0"/>
              <a:t>Consumption based on use case</a:t>
            </a:r>
          </a:p>
          <a:p>
            <a:pPr marL="675528" lvl="1" indent="-285750"/>
            <a:r>
              <a:rPr lang="en-US" sz="1400" dirty="0"/>
              <a:t>As much or as little as desired</a:t>
            </a:r>
          </a:p>
          <a:p>
            <a:pPr marL="675528" lvl="1" indent="-285750"/>
            <a:endParaRPr lang="en-US" sz="1400" dirty="0"/>
          </a:p>
          <a:p>
            <a:pPr marL="398463" indent="-285750"/>
            <a:r>
              <a:rPr lang="en-US" sz="1800" dirty="0"/>
              <a:t>Purpose</a:t>
            </a:r>
          </a:p>
          <a:p>
            <a:pPr marL="675528" lvl="1" indent="-285750"/>
            <a:r>
              <a:rPr lang="en-US" sz="1400" dirty="0"/>
              <a:t>Site rendering</a:t>
            </a:r>
          </a:p>
          <a:p>
            <a:pPr marL="675528" lvl="1" indent="-285750"/>
            <a:r>
              <a:rPr lang="en-US" sz="1400" dirty="0"/>
              <a:t>API/JSON </a:t>
            </a:r>
            <a:br>
              <a:rPr lang="en-US" sz="1400" dirty="0"/>
            </a:br>
            <a:endParaRPr lang="en-US" sz="1400" dirty="0"/>
          </a:p>
          <a:p>
            <a:pPr marL="398463" indent="-285750"/>
            <a:r>
              <a:rPr lang="en-US" sz="1800" dirty="0"/>
              <a:t>Getting Technical</a:t>
            </a:r>
          </a:p>
          <a:p>
            <a:pPr marL="675528" lvl="1" indent="-285750"/>
            <a:r>
              <a:rPr lang="en-US" sz="1400" dirty="0"/>
              <a:t>Assets - </a:t>
            </a:r>
            <a:r>
              <a:rPr lang="en-US" sz="1400" i="1"/>
              <a:t>dam:</a:t>
            </a:r>
            <a:r>
              <a:rPr lang="en-US" sz="1400" i="1" dirty="0" err="1"/>
              <a:t>Asset</a:t>
            </a:r>
            <a:r>
              <a:rPr lang="en-US" sz="1400" dirty="0"/>
              <a:t> node structure</a:t>
            </a:r>
          </a:p>
          <a:p>
            <a:pPr marL="675528" lvl="1" indent="-285750"/>
            <a:endParaRPr lang="en-US" sz="1400" dirty="0"/>
          </a:p>
        </p:txBody>
      </p:sp>
    </p:spTree>
    <p:extLst>
      <p:ext uri="{BB962C8B-B14F-4D97-AF65-F5344CB8AC3E}">
        <p14:creationId xmlns:p14="http://schemas.microsoft.com/office/powerpoint/2010/main" val="114367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15</a:t>
            </a:fld>
            <a:endParaRPr lang="en-US" dirty="0"/>
          </a:p>
        </p:txBody>
      </p:sp>
      <p:sp>
        <p:nvSpPr>
          <p:cNvPr id="6" name="Rectangle 5"/>
          <p:cNvSpPr>
            <a:spLocks noChangeArrowheads="1"/>
          </p:cNvSpPr>
          <p:nvPr/>
        </p:nvSpPr>
        <p:spPr bwMode="gray">
          <a:xfrm>
            <a:off x="861716" y="261448"/>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1  |  Welcome and Overview</a:t>
            </a:r>
          </a:p>
        </p:txBody>
      </p:sp>
      <p:sp>
        <p:nvSpPr>
          <p:cNvPr id="7" name="Rectangle 5"/>
          <p:cNvSpPr>
            <a:spLocks noChangeArrowheads="1"/>
          </p:cNvSpPr>
          <p:nvPr/>
        </p:nvSpPr>
        <p:spPr bwMode="gray">
          <a:xfrm>
            <a:off x="819183" y="972830"/>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2  |  Experience Fragments</a:t>
            </a:r>
          </a:p>
        </p:txBody>
      </p:sp>
      <p:sp>
        <p:nvSpPr>
          <p:cNvPr id="8" name="Rectangle 7"/>
          <p:cNvSpPr>
            <a:spLocks noChangeArrowheads="1"/>
          </p:cNvSpPr>
          <p:nvPr/>
        </p:nvSpPr>
        <p:spPr bwMode="gray">
          <a:xfrm>
            <a:off x="819182" y="171281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3  |  Content Fragment Models &amp; Instances</a:t>
            </a:r>
          </a:p>
        </p:txBody>
      </p:sp>
      <p:sp>
        <p:nvSpPr>
          <p:cNvPr id="9" name="Rectangle 8"/>
          <p:cNvSpPr>
            <a:spLocks noChangeArrowheads="1"/>
          </p:cNvSpPr>
          <p:nvPr/>
        </p:nvSpPr>
        <p:spPr bwMode="gray">
          <a:xfrm>
            <a:off x="819181" y="236779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charset="0"/>
                <a:ea typeface="Adobe Clean" charset="0"/>
                <a:cs typeface="Adobe Clean" charset="0"/>
              </a:rPr>
              <a:t>4  |  Component Exporter (Advanced)</a:t>
            </a:r>
          </a:p>
        </p:txBody>
      </p:sp>
    </p:spTree>
    <p:extLst>
      <p:ext uri="{BB962C8B-B14F-4D97-AF65-F5344CB8AC3E}">
        <p14:creationId xmlns:p14="http://schemas.microsoft.com/office/powerpoint/2010/main" val="1680236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Component Exporter - Advanced Topics</a:t>
            </a:r>
          </a:p>
        </p:txBody>
      </p:sp>
      <p:sp>
        <p:nvSpPr>
          <p:cNvPr id="6" name="Content Placeholder 5"/>
          <p:cNvSpPr>
            <a:spLocks noGrp="1"/>
          </p:cNvSpPr>
          <p:nvPr>
            <p:ph idx="1"/>
          </p:nvPr>
        </p:nvSpPr>
        <p:spPr/>
        <p:txBody>
          <a:bodyPr>
            <a:normAutofit/>
          </a:bodyPr>
          <a:lstStyle/>
          <a:p>
            <a:pPr marL="466725" indent="-457200">
              <a:buFont typeface="+mj-lt"/>
              <a:buAutoNum type="arabicPeriod"/>
            </a:pPr>
            <a:r>
              <a:rPr lang="en-US" sz="3600" dirty="0"/>
              <a:t>Existing JSON Output</a:t>
            </a:r>
          </a:p>
          <a:p>
            <a:pPr marL="466725" indent="-457200">
              <a:buFont typeface="+mj-lt"/>
              <a:buAutoNum type="arabicPeriod"/>
            </a:pPr>
            <a:r>
              <a:rPr lang="en-US" sz="3600" dirty="0"/>
              <a:t>Component Model Update</a:t>
            </a:r>
          </a:p>
          <a:p>
            <a:pPr marL="466725" indent="-457200">
              <a:buFont typeface="+mj-lt"/>
              <a:buAutoNum type="arabicPeriod"/>
            </a:pPr>
            <a:r>
              <a:rPr lang="en-US" sz="3600" dirty="0"/>
              <a:t>Updated JSON</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16</a:t>
            </a:fld>
            <a:endParaRPr lang="en-US" dirty="0"/>
          </a:p>
        </p:txBody>
      </p:sp>
      <p:pic>
        <p:nvPicPr>
          <p:cNvPr id="11" name="Picture 10">
            <a:extLst>
              <a:ext uri="{FF2B5EF4-FFF2-40B4-BE49-F238E27FC236}">
                <a16:creationId xmlns:a16="http://schemas.microsoft.com/office/drawing/2014/main" id="{79704D2A-3082-AE4F-A48A-6426EEA06A4E}"/>
              </a:ext>
            </a:extLst>
          </p:cNvPr>
          <p:cNvPicPr>
            <a:picLocks noChangeAspect="1"/>
          </p:cNvPicPr>
          <p:nvPr/>
        </p:nvPicPr>
        <p:blipFill>
          <a:blip r:embed="rId3"/>
          <a:stretch>
            <a:fillRect/>
          </a:stretch>
        </p:blipFill>
        <p:spPr>
          <a:xfrm>
            <a:off x="5893865" y="1219199"/>
            <a:ext cx="5990240" cy="2178269"/>
          </a:xfrm>
          <a:prstGeom prst="rect">
            <a:avLst/>
          </a:prstGeom>
        </p:spPr>
      </p:pic>
      <p:pic>
        <p:nvPicPr>
          <p:cNvPr id="13" name="Picture 12">
            <a:extLst>
              <a:ext uri="{FF2B5EF4-FFF2-40B4-BE49-F238E27FC236}">
                <a16:creationId xmlns:a16="http://schemas.microsoft.com/office/drawing/2014/main" id="{57A2F205-3528-864D-8ED5-B72899CB7058}"/>
              </a:ext>
            </a:extLst>
          </p:cNvPr>
          <p:cNvPicPr>
            <a:picLocks noChangeAspect="1"/>
          </p:cNvPicPr>
          <p:nvPr/>
        </p:nvPicPr>
        <p:blipFill>
          <a:blip r:embed="rId4"/>
          <a:stretch>
            <a:fillRect/>
          </a:stretch>
        </p:blipFill>
        <p:spPr>
          <a:xfrm>
            <a:off x="304721" y="3408817"/>
            <a:ext cx="5359236" cy="1875733"/>
          </a:xfrm>
          <a:prstGeom prst="rect">
            <a:avLst/>
          </a:prstGeom>
        </p:spPr>
      </p:pic>
      <p:pic>
        <p:nvPicPr>
          <p:cNvPr id="3" name="Picture 2">
            <a:extLst>
              <a:ext uri="{FF2B5EF4-FFF2-40B4-BE49-F238E27FC236}">
                <a16:creationId xmlns:a16="http://schemas.microsoft.com/office/drawing/2014/main" id="{26F19B27-755A-4848-BEC2-CC85162654BF}"/>
              </a:ext>
            </a:extLst>
          </p:cNvPr>
          <p:cNvPicPr>
            <a:picLocks noChangeAspect="1"/>
          </p:cNvPicPr>
          <p:nvPr/>
        </p:nvPicPr>
        <p:blipFill>
          <a:blip r:embed="rId5"/>
          <a:stretch>
            <a:fillRect/>
          </a:stretch>
        </p:blipFill>
        <p:spPr>
          <a:xfrm>
            <a:off x="5663957" y="3702268"/>
            <a:ext cx="5795554" cy="781041"/>
          </a:xfrm>
          <a:prstGeom prst="rect">
            <a:avLst/>
          </a:prstGeom>
        </p:spPr>
      </p:pic>
    </p:spTree>
    <p:extLst>
      <p:ext uri="{BB962C8B-B14F-4D97-AF65-F5344CB8AC3E}">
        <p14:creationId xmlns:p14="http://schemas.microsoft.com/office/powerpoint/2010/main" val="2945332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17</a:t>
            </a:fld>
            <a:endParaRPr lang="en-US" dirty="0"/>
          </a:p>
        </p:txBody>
      </p:sp>
      <p:sp>
        <p:nvSpPr>
          <p:cNvPr id="12" name="TextBox 11"/>
          <p:cNvSpPr txBox="1"/>
          <p:nvPr/>
        </p:nvSpPr>
        <p:spPr>
          <a:xfrm>
            <a:off x="5022669" y="1772830"/>
            <a:ext cx="2143487" cy="1126440"/>
          </a:xfrm>
          <a:prstGeom prst="rect">
            <a:avLst/>
          </a:prstGeom>
          <a:noFill/>
        </p:spPr>
        <p:txBody>
          <a:bodyPr wrap="none" lIns="91416" tIns="45709" rIns="91416" bIns="45709" rtlCol="0">
            <a:spAutoFit/>
          </a:bodyPr>
          <a:lstStyle/>
          <a:p>
            <a:pPr algn="ctr">
              <a:lnSpc>
                <a:spcPct val="120000"/>
              </a:lnSpc>
            </a:pPr>
            <a:r>
              <a:rPr lang="en-US" sz="2400" dirty="0">
                <a:solidFill>
                  <a:schemeClr val="bg2">
                    <a:lumMod val="25000"/>
                  </a:schemeClr>
                </a:solidFill>
                <a:latin typeface="Adobe Clean SemiLight"/>
                <a:cs typeface="Adobe Clean SemiLight"/>
              </a:rPr>
              <a:t>Bryan Stopp</a:t>
            </a:r>
          </a:p>
          <a:p>
            <a:pPr algn="ctr">
              <a:lnSpc>
                <a:spcPct val="120000"/>
              </a:lnSpc>
            </a:pPr>
            <a:r>
              <a:rPr lang="en-US" sz="1600" dirty="0" err="1">
                <a:solidFill>
                  <a:schemeClr val="bg2">
                    <a:lumMod val="25000"/>
                  </a:schemeClr>
                </a:solidFill>
                <a:latin typeface="Adobe Clean SemiLight"/>
                <a:cs typeface="Adobe Clean SemiLight"/>
              </a:rPr>
              <a:t>stopp@adobe.com</a:t>
            </a:r>
            <a:endParaRPr lang="en-US" sz="1600" dirty="0">
              <a:solidFill>
                <a:schemeClr val="bg2">
                  <a:lumMod val="25000"/>
                </a:schemeClr>
              </a:solidFill>
              <a:latin typeface="Adobe Clean SemiLight"/>
              <a:cs typeface="Adobe Clean SemiLight"/>
            </a:endParaRPr>
          </a:p>
          <a:p>
            <a:pPr algn="ctr">
              <a:lnSpc>
                <a:spcPct val="120000"/>
              </a:lnSpc>
            </a:pPr>
            <a:r>
              <a:rPr lang="en-US" sz="1600" dirty="0">
                <a:solidFill>
                  <a:schemeClr val="bg2">
                    <a:lumMod val="25000"/>
                  </a:schemeClr>
                </a:solidFill>
                <a:latin typeface="Adobe Clean SemiLight"/>
                <a:cs typeface="Adobe Clean SemiLight"/>
              </a:rPr>
              <a:t>Twitter: @</a:t>
            </a:r>
            <a:r>
              <a:rPr lang="en-US" sz="1600" dirty="0" err="1">
                <a:solidFill>
                  <a:schemeClr val="bg2">
                    <a:lumMod val="25000"/>
                  </a:schemeClr>
                </a:solidFill>
                <a:latin typeface="Adobe Clean SemiLight"/>
                <a:cs typeface="Adobe Clean SemiLight"/>
              </a:rPr>
              <a:t>StoppThinking</a:t>
            </a:r>
            <a:endParaRPr lang="en-US" sz="1600" dirty="0">
              <a:solidFill>
                <a:schemeClr val="bg2">
                  <a:lumMod val="25000"/>
                </a:schemeClr>
              </a:solidFill>
              <a:latin typeface="Adobe Clean SemiLight"/>
              <a:cs typeface="Adobe Clean SemiLight"/>
            </a:endParaRPr>
          </a:p>
        </p:txBody>
      </p:sp>
      <p:pic>
        <p:nvPicPr>
          <p:cNvPr id="5" name="Picture 4"/>
          <p:cNvPicPr>
            <a:picLocks noChangeAspect="1"/>
          </p:cNvPicPr>
          <p:nvPr/>
        </p:nvPicPr>
        <p:blipFill>
          <a:blip r:embed="rId2"/>
          <a:stretch>
            <a:fillRect/>
          </a:stretch>
        </p:blipFill>
        <p:spPr>
          <a:xfrm>
            <a:off x="4312741" y="276050"/>
            <a:ext cx="3563342" cy="2033201"/>
          </a:xfrm>
          <a:prstGeom prst="rect">
            <a:avLst/>
          </a:prstGeom>
        </p:spPr>
      </p:pic>
    </p:spTree>
    <p:extLst>
      <p:ext uri="{BB962C8B-B14F-4D97-AF65-F5344CB8AC3E}">
        <p14:creationId xmlns:p14="http://schemas.microsoft.com/office/powerpoint/2010/main" val="2819703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18</a:t>
            </a:fld>
            <a:endParaRPr lang="en-US" dirty="0"/>
          </a:p>
        </p:txBody>
      </p:sp>
      <p:sp>
        <p:nvSpPr>
          <p:cNvPr id="12" name="TextBox 11"/>
          <p:cNvSpPr txBox="1"/>
          <p:nvPr/>
        </p:nvSpPr>
        <p:spPr>
          <a:xfrm>
            <a:off x="1940895" y="928766"/>
            <a:ext cx="8307034" cy="2012837"/>
          </a:xfrm>
          <a:prstGeom prst="rect">
            <a:avLst/>
          </a:prstGeom>
          <a:noFill/>
        </p:spPr>
        <p:txBody>
          <a:bodyPr wrap="none" lIns="91416" tIns="45709" rIns="91416" bIns="45709" rtlCol="0">
            <a:spAutoFit/>
          </a:bodyPr>
          <a:lstStyle/>
          <a:p>
            <a:pPr algn="ctr">
              <a:lnSpc>
                <a:spcPct val="120000"/>
              </a:lnSpc>
            </a:pPr>
            <a:r>
              <a:rPr lang="en-US" sz="6000" dirty="0">
                <a:latin typeface="Adobe Clean SemiLight"/>
                <a:cs typeface="Adobe Clean SemiLight"/>
              </a:rPr>
              <a:t>Summit 2018 GitHub Repo</a:t>
            </a:r>
          </a:p>
          <a:p>
            <a:pPr algn="ctr">
              <a:lnSpc>
                <a:spcPct val="120000"/>
              </a:lnSpc>
            </a:pPr>
            <a:r>
              <a:rPr lang="en-US" sz="2400" dirty="0">
                <a:latin typeface="Adobe Clean" panose="020B0503020404020204" pitchFamily="34" charset="0"/>
                <a:hlinkClick r:id="rId2"/>
              </a:rPr>
              <a:t>https://github.com/Adobe-Marketing-Cloud/Summit2018</a:t>
            </a:r>
            <a:endParaRPr lang="en-US" sz="2400" dirty="0">
              <a:latin typeface="Adobe Clean" panose="020B0503020404020204" pitchFamily="34" charset="0"/>
              <a:cs typeface="Adobe Clean SemiLight"/>
            </a:endParaRPr>
          </a:p>
          <a:p>
            <a:pPr algn="ctr">
              <a:lnSpc>
                <a:spcPct val="120000"/>
              </a:lnSpc>
            </a:pPr>
            <a:r>
              <a:rPr lang="en-US" sz="2000" dirty="0">
                <a:latin typeface="Adobe Clean SemiLight"/>
                <a:cs typeface="Adobe Clean SemiLight"/>
              </a:rPr>
              <a:t>Branch L724</a:t>
            </a:r>
          </a:p>
        </p:txBody>
      </p:sp>
    </p:spTree>
    <p:extLst>
      <p:ext uri="{BB962C8B-B14F-4D97-AF65-F5344CB8AC3E}">
        <p14:creationId xmlns:p14="http://schemas.microsoft.com/office/powerpoint/2010/main" val="1368894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F44971F-4CE8-453E-BB83-B7224137DD88}"/>
              </a:ext>
            </a:extLst>
          </p:cNvPr>
          <p:cNvSpPr/>
          <p:nvPr/>
        </p:nvSpPr>
        <p:spPr>
          <a:xfrm>
            <a:off x="-1" y="6562"/>
            <a:ext cx="12188825" cy="3294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DDDDCFDB-5B36-458F-8052-915279CA9E2A}"/>
              </a:ext>
            </a:extLst>
          </p:cNvPr>
          <p:cNvPicPr>
            <a:picLocks noChangeAspect="1"/>
          </p:cNvPicPr>
          <p:nvPr/>
        </p:nvPicPr>
        <p:blipFill>
          <a:blip r:embed="rId2"/>
          <a:stretch>
            <a:fillRect/>
          </a:stretch>
        </p:blipFill>
        <p:spPr>
          <a:xfrm>
            <a:off x="932" y="0"/>
            <a:ext cx="12186960" cy="3292125"/>
          </a:xfrm>
          <a:prstGeom prst="rect">
            <a:avLst/>
          </a:prstGeom>
        </p:spPr>
      </p:pic>
      <p:sp>
        <p:nvSpPr>
          <p:cNvPr id="30" name="Rectangle 29">
            <a:extLst>
              <a:ext uri="{FF2B5EF4-FFF2-40B4-BE49-F238E27FC236}">
                <a16:creationId xmlns:a16="http://schemas.microsoft.com/office/drawing/2014/main" id="{65865D13-F487-4743-882D-FAD00EA2B8CC}"/>
              </a:ext>
            </a:extLst>
          </p:cNvPr>
          <p:cNvSpPr/>
          <p:nvPr/>
        </p:nvSpPr>
        <p:spPr>
          <a:xfrm>
            <a:off x="3481754" y="1477496"/>
            <a:ext cx="7170196" cy="1384950"/>
          </a:xfrm>
          <a:prstGeom prst="rect">
            <a:avLst/>
          </a:prstGeom>
          <a:gradFill flip="none" rotWithShape="1">
            <a:gsLst>
              <a:gs pos="50000">
                <a:srgbClr val="33CCCC"/>
              </a:gs>
              <a:gs pos="100000">
                <a:srgbClr val="37434D">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9" name="Rectangle 8">
            <a:extLst>
              <a:ext uri="{FF2B5EF4-FFF2-40B4-BE49-F238E27FC236}">
                <a16:creationId xmlns:a16="http://schemas.microsoft.com/office/drawing/2014/main" id="{E129423F-3FB2-4C3A-888D-F018373409A6}"/>
              </a:ext>
            </a:extLst>
          </p:cNvPr>
          <p:cNvSpPr/>
          <p:nvPr/>
        </p:nvSpPr>
        <p:spPr>
          <a:xfrm>
            <a:off x="352581" y="130487"/>
            <a:ext cx="11483662" cy="923330"/>
          </a:xfrm>
          <a:prstGeom prst="rect">
            <a:avLst/>
          </a:prstGeom>
        </p:spPr>
        <p:txBody>
          <a:bodyPr wrap="square">
            <a:spAutoFit/>
          </a:bodyPr>
          <a:lstStyle/>
          <a:p>
            <a:pPr algn="ctr"/>
            <a:r>
              <a:rPr lang="en-US" sz="5400" dirty="0">
                <a:solidFill>
                  <a:schemeClr val="bg1"/>
                </a:solidFill>
                <a:effectLst>
                  <a:outerShdw blurRad="38100" dist="38100" dir="2700000" algn="tl">
                    <a:srgbClr val="000000">
                      <a:alpha val="43137"/>
                    </a:srgbClr>
                  </a:outerShdw>
                </a:effectLst>
                <a:latin typeface="Adobe Clean Light" charset="0"/>
                <a:ea typeface="Adobe Clean Light" charset="0"/>
                <a:cs typeface="Adobe Clean Light" charset="0"/>
              </a:rPr>
              <a:t>Take the Survey to win!</a:t>
            </a:r>
          </a:p>
        </p:txBody>
      </p:sp>
      <p:sp>
        <p:nvSpPr>
          <p:cNvPr id="10" name="Rectangle 9">
            <a:extLst>
              <a:ext uri="{FF2B5EF4-FFF2-40B4-BE49-F238E27FC236}">
                <a16:creationId xmlns:a16="http://schemas.microsoft.com/office/drawing/2014/main" id="{C3433DF1-464C-40F7-AEC3-49EF67FC4500}"/>
              </a:ext>
            </a:extLst>
          </p:cNvPr>
          <p:cNvSpPr/>
          <p:nvPr/>
        </p:nvSpPr>
        <p:spPr>
          <a:xfrm>
            <a:off x="4313315" y="910037"/>
            <a:ext cx="3754426" cy="400110"/>
          </a:xfrm>
          <a:prstGeom prst="rect">
            <a:avLst/>
          </a:prstGeom>
        </p:spPr>
        <p:txBody>
          <a:bodyPr wrap="none">
            <a:spAutoFit/>
          </a:bodyPr>
          <a:lstStyle/>
          <a:p>
            <a:r>
              <a:rPr lang="en-US" sz="2000" dirty="0">
                <a:solidFill>
                  <a:schemeClr val="bg1"/>
                </a:solidFill>
                <a:latin typeface="+mj-lt"/>
                <a:ea typeface="Adobe Clean Light" charset="0"/>
                <a:cs typeface="Adobe Clean Light" charset="0"/>
              </a:rPr>
              <a:t>(Survey section of the mobile app)</a:t>
            </a:r>
          </a:p>
        </p:txBody>
      </p:sp>
      <p:grpSp>
        <p:nvGrpSpPr>
          <p:cNvPr id="14" name="Group 13">
            <a:extLst>
              <a:ext uri="{FF2B5EF4-FFF2-40B4-BE49-F238E27FC236}">
                <a16:creationId xmlns:a16="http://schemas.microsoft.com/office/drawing/2014/main" id="{4981B8C1-63C4-4CBC-B996-C8A18D19E97B}"/>
              </a:ext>
            </a:extLst>
          </p:cNvPr>
          <p:cNvGrpSpPr/>
          <p:nvPr/>
        </p:nvGrpSpPr>
        <p:grpSpPr>
          <a:xfrm>
            <a:off x="1177851" y="3231267"/>
            <a:ext cx="9833122" cy="3150480"/>
            <a:chOff x="972522" y="3231267"/>
            <a:chExt cx="9833122" cy="3150480"/>
          </a:xfrm>
        </p:grpSpPr>
        <p:grpSp>
          <p:nvGrpSpPr>
            <p:cNvPr id="15" name="Group 14">
              <a:extLst>
                <a:ext uri="{FF2B5EF4-FFF2-40B4-BE49-F238E27FC236}">
                  <a16:creationId xmlns:a16="http://schemas.microsoft.com/office/drawing/2014/main" id="{2CBC96E9-80AF-4656-86DD-9F4CB3C7B0DE}"/>
                </a:ext>
              </a:extLst>
            </p:cNvPr>
            <p:cNvGrpSpPr/>
            <p:nvPr/>
          </p:nvGrpSpPr>
          <p:grpSpPr>
            <a:xfrm>
              <a:off x="972522" y="3231267"/>
              <a:ext cx="3038471" cy="3150480"/>
              <a:chOff x="493659" y="3231267"/>
              <a:chExt cx="3038471" cy="3150480"/>
            </a:xfrm>
          </p:grpSpPr>
          <p:sp>
            <p:nvSpPr>
              <p:cNvPr id="26" name="Rectangle 25">
                <a:extLst>
                  <a:ext uri="{FF2B5EF4-FFF2-40B4-BE49-F238E27FC236}">
                    <a16:creationId xmlns:a16="http://schemas.microsoft.com/office/drawing/2014/main" id="{24EA7F9A-9F78-4C0C-944A-79785F24E361}"/>
                  </a:ext>
                </a:extLst>
              </p:cNvPr>
              <p:cNvSpPr/>
              <p:nvPr/>
            </p:nvSpPr>
            <p:spPr>
              <a:xfrm>
                <a:off x="822517" y="3231267"/>
                <a:ext cx="2380754" cy="646331"/>
              </a:xfrm>
              <a:prstGeom prst="rect">
                <a:avLst/>
              </a:prstGeom>
            </p:spPr>
            <p:txBody>
              <a:bodyPr wrap="square">
                <a:spAutoFit/>
              </a:bodyPr>
              <a:lstStyle/>
              <a:p>
                <a:pPr algn="ctr"/>
                <a:r>
                  <a:rPr lang="en-US" sz="3600" spc="300" dirty="0">
                    <a:solidFill>
                      <a:srgbClr val="083D77"/>
                    </a:solidFill>
                    <a:latin typeface="Adobe Clean" charset="0"/>
                    <a:ea typeface="Adobe Clean" charset="0"/>
                    <a:cs typeface="Adobe Clean" charset="0"/>
                  </a:rPr>
                  <a:t>DAY 1</a:t>
                </a:r>
              </a:p>
            </p:txBody>
          </p:sp>
          <p:sp>
            <p:nvSpPr>
              <p:cNvPr id="27" name="Rectangle 26">
                <a:extLst>
                  <a:ext uri="{FF2B5EF4-FFF2-40B4-BE49-F238E27FC236}">
                    <a16:creationId xmlns:a16="http://schemas.microsoft.com/office/drawing/2014/main" id="{5B887507-7454-4099-9AE1-B17882115B28}"/>
                  </a:ext>
                </a:extLst>
              </p:cNvPr>
              <p:cNvSpPr/>
              <p:nvPr/>
            </p:nvSpPr>
            <p:spPr>
              <a:xfrm>
                <a:off x="972522" y="5624617"/>
                <a:ext cx="2080744" cy="757130"/>
              </a:xfrm>
              <a:prstGeom prst="rect">
                <a:avLst/>
              </a:prstGeom>
            </p:spPr>
            <p:txBody>
              <a:bodyPr wrap="square">
                <a:spAutoFit/>
              </a:bodyPr>
              <a:lstStyle/>
              <a:p>
                <a:pPr algn="ctr">
                  <a:lnSpc>
                    <a:spcPct val="90000"/>
                  </a:lnSpc>
                </a:pPr>
                <a:r>
                  <a:rPr lang="en-US" sz="2400" dirty="0">
                    <a:solidFill>
                      <a:srgbClr val="083D77"/>
                    </a:solidFill>
                    <a:latin typeface="Adobe Clean" charset="0"/>
                    <a:ea typeface="Adobe Clean" charset="0"/>
                    <a:cs typeface="Adobe Clean" charset="0"/>
                  </a:rPr>
                  <a:t>Bash Experience</a:t>
                </a:r>
              </a:p>
            </p:txBody>
          </p:sp>
          <p:pic>
            <p:nvPicPr>
              <p:cNvPr id="28" name="Picture 27">
                <a:extLst>
                  <a:ext uri="{FF2B5EF4-FFF2-40B4-BE49-F238E27FC236}">
                    <a16:creationId xmlns:a16="http://schemas.microsoft.com/office/drawing/2014/main" id="{00A8D324-D171-44B0-BACA-8B85EA15B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59" y="3811981"/>
                <a:ext cx="3038471" cy="1708929"/>
              </a:xfrm>
              <a:prstGeom prst="rect">
                <a:avLst/>
              </a:prstGeom>
            </p:spPr>
          </p:pic>
        </p:grpSp>
        <p:grpSp>
          <p:nvGrpSpPr>
            <p:cNvPr id="16" name="Group 15">
              <a:extLst>
                <a:ext uri="{FF2B5EF4-FFF2-40B4-BE49-F238E27FC236}">
                  <a16:creationId xmlns:a16="http://schemas.microsoft.com/office/drawing/2014/main" id="{1AEEB510-2436-4C2D-B232-564949A69D0D}"/>
                </a:ext>
              </a:extLst>
            </p:cNvPr>
            <p:cNvGrpSpPr/>
            <p:nvPr/>
          </p:nvGrpSpPr>
          <p:grpSpPr>
            <a:xfrm>
              <a:off x="4374697" y="3231267"/>
              <a:ext cx="3028772" cy="3150480"/>
              <a:chOff x="4374697" y="3231267"/>
              <a:chExt cx="3028772" cy="3150480"/>
            </a:xfrm>
          </p:grpSpPr>
          <p:sp>
            <p:nvSpPr>
              <p:cNvPr id="23" name="Rectangle 22">
                <a:extLst>
                  <a:ext uri="{FF2B5EF4-FFF2-40B4-BE49-F238E27FC236}">
                    <a16:creationId xmlns:a16="http://schemas.microsoft.com/office/drawing/2014/main" id="{A7A82BB7-042A-491F-811D-8C7D00CF4CC7}"/>
                  </a:ext>
                </a:extLst>
              </p:cNvPr>
              <p:cNvSpPr/>
              <p:nvPr/>
            </p:nvSpPr>
            <p:spPr>
              <a:xfrm>
                <a:off x="4698706" y="3231267"/>
                <a:ext cx="2380754" cy="646331"/>
              </a:xfrm>
              <a:prstGeom prst="rect">
                <a:avLst/>
              </a:prstGeom>
            </p:spPr>
            <p:txBody>
              <a:bodyPr wrap="square">
                <a:spAutoFit/>
              </a:bodyPr>
              <a:lstStyle/>
              <a:p>
                <a:pPr algn="ctr"/>
                <a:r>
                  <a:rPr lang="en-US" sz="3600" spc="300" dirty="0">
                    <a:solidFill>
                      <a:srgbClr val="33CCCC"/>
                    </a:solidFill>
                    <a:latin typeface="Adobe Clean" charset="0"/>
                    <a:ea typeface="Adobe Clean" charset="0"/>
                    <a:cs typeface="Adobe Clean" charset="0"/>
                  </a:rPr>
                  <a:t>DAY 2</a:t>
                </a:r>
              </a:p>
            </p:txBody>
          </p:sp>
          <p:sp>
            <p:nvSpPr>
              <p:cNvPr id="24" name="Rectangle 23">
                <a:extLst>
                  <a:ext uri="{FF2B5EF4-FFF2-40B4-BE49-F238E27FC236}">
                    <a16:creationId xmlns:a16="http://schemas.microsoft.com/office/drawing/2014/main" id="{01907362-065F-4B2F-85DE-B8A55DF40451}"/>
                  </a:ext>
                </a:extLst>
              </p:cNvPr>
              <p:cNvSpPr/>
              <p:nvPr/>
            </p:nvSpPr>
            <p:spPr>
              <a:xfrm>
                <a:off x="4481241" y="5624617"/>
                <a:ext cx="2815685" cy="757130"/>
              </a:xfrm>
              <a:prstGeom prst="rect">
                <a:avLst/>
              </a:prstGeom>
            </p:spPr>
            <p:txBody>
              <a:bodyPr wrap="square">
                <a:spAutoFit/>
              </a:bodyPr>
              <a:lstStyle/>
              <a:p>
                <a:pPr algn="ctr">
                  <a:lnSpc>
                    <a:spcPct val="90000"/>
                  </a:lnSpc>
                </a:pPr>
                <a:r>
                  <a:rPr lang="en-US" sz="2400" dirty="0">
                    <a:solidFill>
                      <a:srgbClr val="33CCCC"/>
                    </a:solidFill>
                    <a:latin typeface="Adobe Clean" charset="0"/>
                    <a:ea typeface="Adobe Clean" charset="0"/>
                    <a:cs typeface="Adobe Clean" charset="0"/>
                  </a:rPr>
                  <a:t>Signed football helmet</a:t>
                </a:r>
              </a:p>
            </p:txBody>
          </p:sp>
          <p:pic>
            <p:nvPicPr>
              <p:cNvPr id="25" name="Picture 24">
                <a:extLst>
                  <a:ext uri="{FF2B5EF4-FFF2-40B4-BE49-F238E27FC236}">
                    <a16:creationId xmlns:a16="http://schemas.microsoft.com/office/drawing/2014/main" id="{69B0BDB4-409B-413A-84A0-09DA2249660D}"/>
                  </a:ext>
                </a:extLst>
              </p:cNvPr>
              <p:cNvPicPr>
                <a:picLocks noChangeAspect="1"/>
              </p:cNvPicPr>
              <p:nvPr/>
            </p:nvPicPr>
            <p:blipFill rotWithShape="1">
              <a:blip r:embed="rId4">
                <a:extLst>
                  <a:ext uri="{28A0092B-C50C-407E-A947-70E740481C1C}">
                    <a14:useLocalDpi xmlns:a14="http://schemas.microsoft.com/office/drawing/2010/main" val="0"/>
                  </a:ext>
                </a:extLst>
              </a:blip>
              <a:srcRect r="7071"/>
              <a:stretch/>
            </p:blipFill>
            <p:spPr>
              <a:xfrm>
                <a:off x="4374697" y="3813474"/>
                <a:ext cx="3028772" cy="1705943"/>
              </a:xfrm>
              <a:prstGeom prst="rect">
                <a:avLst/>
              </a:prstGeom>
            </p:spPr>
          </p:pic>
        </p:grpSp>
        <p:grpSp>
          <p:nvGrpSpPr>
            <p:cNvPr id="17" name="Group 16">
              <a:extLst>
                <a:ext uri="{FF2B5EF4-FFF2-40B4-BE49-F238E27FC236}">
                  <a16:creationId xmlns:a16="http://schemas.microsoft.com/office/drawing/2014/main" id="{35FF36C3-CF1C-4D6E-AEC8-BBF7DB9B03F3}"/>
                </a:ext>
              </a:extLst>
            </p:cNvPr>
            <p:cNvGrpSpPr/>
            <p:nvPr/>
          </p:nvGrpSpPr>
          <p:grpSpPr>
            <a:xfrm>
              <a:off x="7767173" y="3231267"/>
              <a:ext cx="3038471" cy="3150480"/>
              <a:chOff x="8246036" y="3231267"/>
              <a:chExt cx="3038471" cy="3150480"/>
            </a:xfrm>
          </p:grpSpPr>
          <p:sp>
            <p:nvSpPr>
              <p:cNvPr id="18" name="Rectangle 17">
                <a:extLst>
                  <a:ext uri="{FF2B5EF4-FFF2-40B4-BE49-F238E27FC236}">
                    <a16:creationId xmlns:a16="http://schemas.microsoft.com/office/drawing/2014/main" id="{38B6099A-7AC0-4EF7-95C2-6897DC007180}"/>
                  </a:ext>
                </a:extLst>
              </p:cNvPr>
              <p:cNvSpPr/>
              <p:nvPr/>
            </p:nvSpPr>
            <p:spPr>
              <a:xfrm>
                <a:off x="8574894" y="3231267"/>
                <a:ext cx="2380754" cy="646331"/>
              </a:xfrm>
              <a:prstGeom prst="rect">
                <a:avLst/>
              </a:prstGeom>
            </p:spPr>
            <p:txBody>
              <a:bodyPr wrap="square">
                <a:spAutoFit/>
              </a:bodyPr>
              <a:lstStyle/>
              <a:p>
                <a:pPr algn="ctr"/>
                <a:r>
                  <a:rPr lang="en-US" sz="3600" spc="300" dirty="0">
                    <a:solidFill>
                      <a:srgbClr val="FF3366"/>
                    </a:solidFill>
                    <a:latin typeface="Adobe Clean" charset="0"/>
                    <a:ea typeface="Adobe Clean" charset="0"/>
                    <a:cs typeface="Adobe Clean" charset="0"/>
                  </a:rPr>
                  <a:t>DAY 3</a:t>
                </a:r>
              </a:p>
            </p:txBody>
          </p:sp>
          <p:sp>
            <p:nvSpPr>
              <p:cNvPr id="19" name="Rectangle 18">
                <a:extLst>
                  <a:ext uri="{FF2B5EF4-FFF2-40B4-BE49-F238E27FC236}">
                    <a16:creationId xmlns:a16="http://schemas.microsoft.com/office/drawing/2014/main" id="{906D8202-2BEE-4BBF-B3D4-D3F4DF136B71}"/>
                  </a:ext>
                </a:extLst>
              </p:cNvPr>
              <p:cNvSpPr/>
              <p:nvPr/>
            </p:nvSpPr>
            <p:spPr>
              <a:xfrm>
                <a:off x="8357429" y="5624617"/>
                <a:ext cx="2815685" cy="757130"/>
              </a:xfrm>
              <a:prstGeom prst="rect">
                <a:avLst/>
              </a:prstGeom>
            </p:spPr>
            <p:txBody>
              <a:bodyPr wrap="square">
                <a:spAutoFit/>
              </a:bodyPr>
              <a:lstStyle/>
              <a:p>
                <a:pPr algn="ctr">
                  <a:lnSpc>
                    <a:spcPct val="90000"/>
                  </a:lnSpc>
                </a:pPr>
                <a:r>
                  <a:rPr lang="en-US" sz="2400" dirty="0">
                    <a:solidFill>
                      <a:srgbClr val="FF3366"/>
                    </a:solidFill>
                    <a:latin typeface="Adobe Clean" charset="0"/>
                    <a:ea typeface="Adobe Clean" charset="0"/>
                    <a:cs typeface="Adobe Clean" charset="0"/>
                  </a:rPr>
                  <a:t>Amazon Echo Show &amp; Cloud Cam Bundle</a:t>
                </a:r>
              </a:p>
            </p:txBody>
          </p:sp>
          <p:grpSp>
            <p:nvGrpSpPr>
              <p:cNvPr id="20" name="Group 19">
                <a:extLst>
                  <a:ext uri="{FF2B5EF4-FFF2-40B4-BE49-F238E27FC236}">
                    <a16:creationId xmlns:a16="http://schemas.microsoft.com/office/drawing/2014/main" id="{93DB533E-7E2D-46A8-B9AB-9C4E3C01096F}"/>
                  </a:ext>
                </a:extLst>
              </p:cNvPr>
              <p:cNvGrpSpPr/>
              <p:nvPr/>
            </p:nvGrpSpPr>
            <p:grpSpPr>
              <a:xfrm>
                <a:off x="8246036" y="3813474"/>
                <a:ext cx="3038471" cy="1705943"/>
                <a:chOff x="8246036" y="3957664"/>
                <a:chExt cx="3038471" cy="1705943"/>
              </a:xfrm>
            </p:grpSpPr>
            <p:sp>
              <p:nvSpPr>
                <p:cNvPr id="21" name="Rectangle 20">
                  <a:extLst>
                    <a:ext uri="{FF2B5EF4-FFF2-40B4-BE49-F238E27FC236}">
                      <a16:creationId xmlns:a16="http://schemas.microsoft.com/office/drawing/2014/main" id="{612ADC73-4D9C-4689-9C6D-B39C2319A3F0}"/>
                    </a:ext>
                  </a:extLst>
                </p:cNvPr>
                <p:cNvSpPr/>
                <p:nvPr/>
              </p:nvSpPr>
              <p:spPr>
                <a:xfrm>
                  <a:off x="8246036" y="3957664"/>
                  <a:ext cx="3038471" cy="17059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Picture 21">
                  <a:extLst>
                    <a:ext uri="{FF2B5EF4-FFF2-40B4-BE49-F238E27FC236}">
                      <a16:creationId xmlns:a16="http://schemas.microsoft.com/office/drawing/2014/main" id="{7F215524-3E70-45CF-B715-FC00B7A29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214" y="4124835"/>
                  <a:ext cx="1894114" cy="1371600"/>
                </a:xfrm>
                <a:prstGeom prst="rect">
                  <a:avLst/>
                </a:prstGeom>
              </p:spPr>
            </p:pic>
          </p:grpSp>
        </p:grpSp>
      </p:grpSp>
      <p:grpSp>
        <p:nvGrpSpPr>
          <p:cNvPr id="47" name="Group 46">
            <a:extLst>
              <a:ext uri="{FF2B5EF4-FFF2-40B4-BE49-F238E27FC236}">
                <a16:creationId xmlns:a16="http://schemas.microsoft.com/office/drawing/2014/main" id="{7EF61192-0DA9-4E88-A101-F9220DCCDB53}"/>
              </a:ext>
            </a:extLst>
          </p:cNvPr>
          <p:cNvGrpSpPr/>
          <p:nvPr/>
        </p:nvGrpSpPr>
        <p:grpSpPr>
          <a:xfrm>
            <a:off x="3265714" y="1352270"/>
            <a:ext cx="6300550" cy="1866479"/>
            <a:chOff x="3265714" y="1302030"/>
            <a:chExt cx="6300550" cy="1866479"/>
          </a:xfrm>
        </p:grpSpPr>
        <p:sp>
          <p:nvSpPr>
            <p:cNvPr id="11" name="Rectangle 10">
              <a:extLst>
                <a:ext uri="{FF2B5EF4-FFF2-40B4-BE49-F238E27FC236}">
                  <a16:creationId xmlns:a16="http://schemas.microsoft.com/office/drawing/2014/main" id="{14017873-DC78-4DF7-B9A7-B220B0118BC6}"/>
                </a:ext>
              </a:extLst>
            </p:cNvPr>
            <p:cNvSpPr/>
            <p:nvPr/>
          </p:nvSpPr>
          <p:spPr>
            <a:xfrm>
              <a:off x="6398119" y="1606155"/>
              <a:ext cx="2080744" cy="1089529"/>
            </a:xfrm>
            <a:prstGeom prst="rect">
              <a:avLst/>
            </a:prstGeom>
          </p:spPr>
          <p:txBody>
            <a:bodyPr wrap="square">
              <a:spAutoFit/>
            </a:bodyPr>
            <a:lstStyle/>
            <a:p>
              <a:pPr>
                <a:lnSpc>
                  <a:spcPct val="90000"/>
                </a:lnSpc>
              </a:pPr>
              <a:r>
                <a:rPr lang="en-US" sz="7200" b="1" dirty="0">
                  <a:solidFill>
                    <a:schemeClr val="bg1"/>
                  </a:solidFill>
                  <a:effectLst>
                    <a:outerShdw blurRad="38100" dist="38100" dir="2700000" algn="tl">
                      <a:srgbClr val="000000">
                        <a:alpha val="43137"/>
                      </a:srgbClr>
                    </a:outerShdw>
                  </a:effectLst>
                  <a:latin typeface="Adobe Clean Black" panose="020B0A03020404020204" pitchFamily="34" charset="0"/>
                  <a:ea typeface="Adobe Clean" charset="0"/>
                  <a:cs typeface="Adobe Clean" charset="0"/>
                </a:rPr>
                <a:t>$10</a:t>
              </a:r>
              <a:endParaRPr lang="en-US" sz="2400" b="1" dirty="0">
                <a:solidFill>
                  <a:schemeClr val="bg1"/>
                </a:solidFill>
                <a:effectLst>
                  <a:outerShdw blurRad="38100" dist="38100" dir="2700000" algn="tl">
                    <a:srgbClr val="000000">
                      <a:alpha val="43137"/>
                    </a:srgbClr>
                  </a:outerShdw>
                </a:effectLst>
                <a:latin typeface="Adobe Clean Black" panose="020B0A03020404020204" pitchFamily="34" charset="0"/>
                <a:ea typeface="Adobe Clean" charset="0"/>
                <a:cs typeface="Adobe Clean" charset="0"/>
              </a:endParaRPr>
            </a:p>
          </p:txBody>
        </p:sp>
        <p:sp>
          <p:nvSpPr>
            <p:cNvPr id="41" name="Rectangle 40">
              <a:extLst>
                <a:ext uri="{FF2B5EF4-FFF2-40B4-BE49-F238E27FC236}">
                  <a16:creationId xmlns:a16="http://schemas.microsoft.com/office/drawing/2014/main" id="{75BD57C8-702C-4A64-8236-CFDEA5441D51}"/>
                </a:ext>
              </a:extLst>
            </p:cNvPr>
            <p:cNvSpPr/>
            <p:nvPr/>
          </p:nvSpPr>
          <p:spPr>
            <a:xfrm>
              <a:off x="7881507" y="1796976"/>
              <a:ext cx="1684757" cy="713144"/>
            </a:xfrm>
            <a:prstGeom prst="rect">
              <a:avLst/>
            </a:prstGeom>
          </p:spPr>
          <p:txBody>
            <a:bodyPr wrap="none">
              <a:spAutoFit/>
            </a:bodyPr>
            <a:lstStyle/>
            <a:p>
              <a:pPr>
                <a:lnSpc>
                  <a:spcPts val="2400"/>
                </a:lnSpc>
              </a:pPr>
              <a:r>
                <a:rPr lang="en-US" sz="2800" dirty="0">
                  <a:solidFill>
                    <a:schemeClr val="bg1"/>
                  </a:solidFill>
                  <a:effectLst>
                    <a:outerShdw blurRad="38100" dist="38100" dir="2700000" algn="tl">
                      <a:srgbClr val="000000">
                        <a:alpha val="43137"/>
                      </a:srgbClr>
                    </a:outerShdw>
                  </a:effectLst>
                  <a:latin typeface="Adobe Clean" charset="0"/>
                  <a:ea typeface="Adobe Clean" charset="0"/>
                  <a:cs typeface="Adobe Clean" charset="0"/>
                </a:rPr>
                <a:t>Starbucks </a:t>
              </a:r>
            </a:p>
            <a:p>
              <a:pPr>
                <a:lnSpc>
                  <a:spcPts val="2400"/>
                </a:lnSpc>
              </a:pPr>
              <a:r>
                <a:rPr lang="en-US" sz="2800" dirty="0">
                  <a:solidFill>
                    <a:schemeClr val="bg1"/>
                  </a:solidFill>
                  <a:effectLst>
                    <a:outerShdw blurRad="38100" dist="38100" dir="2700000" algn="tl">
                      <a:srgbClr val="000000">
                        <a:alpha val="43137"/>
                      </a:srgbClr>
                    </a:outerShdw>
                  </a:effectLst>
                  <a:latin typeface="Adobe Clean" charset="0"/>
                  <a:ea typeface="Adobe Clean" charset="0"/>
                  <a:cs typeface="Adobe Clean" charset="0"/>
                </a:rPr>
                <a:t>Card</a:t>
              </a:r>
              <a:endParaRPr lang="en-US" sz="2800" dirty="0">
                <a:effectLst>
                  <a:outerShdw blurRad="38100" dist="38100" dir="2700000" algn="tl">
                    <a:srgbClr val="000000">
                      <a:alpha val="43137"/>
                    </a:srgbClr>
                  </a:outerShdw>
                </a:effectLst>
              </a:endParaRPr>
            </a:p>
          </p:txBody>
        </p:sp>
        <p:sp>
          <p:nvSpPr>
            <p:cNvPr id="46" name="Isosceles Triangle 45">
              <a:extLst>
                <a:ext uri="{FF2B5EF4-FFF2-40B4-BE49-F238E27FC236}">
                  <a16:creationId xmlns:a16="http://schemas.microsoft.com/office/drawing/2014/main" id="{7E94AB32-C38E-4E58-ADA7-AC555E98E03C}"/>
                </a:ext>
              </a:extLst>
            </p:cNvPr>
            <p:cNvSpPr/>
            <p:nvPr/>
          </p:nvSpPr>
          <p:spPr>
            <a:xfrm rot="4170895">
              <a:off x="3445618" y="1704277"/>
              <a:ext cx="408891" cy="678560"/>
            </a:xfrm>
            <a:prstGeom prst="triangle">
              <a:avLst>
                <a:gd name="adj" fmla="val 49011"/>
              </a:avLst>
            </a:prstGeom>
            <a:solidFill>
              <a:srgbClr val="269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485B0B-45FB-4B6C-BDE9-A88EC8AF78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2426" y="1302030"/>
              <a:ext cx="2952121" cy="1866479"/>
            </a:xfrm>
            <a:prstGeom prst="rect">
              <a:avLst/>
            </a:prstGeom>
            <a:effectLst>
              <a:outerShdw blurRad="63500" sx="102000" sy="102000" algn="ctr" rotWithShape="0">
                <a:prstClr val="black">
                  <a:alpha val="40000"/>
                </a:prstClr>
              </a:outerShdw>
            </a:effectLst>
          </p:spPr>
        </p:pic>
        <p:sp>
          <p:nvSpPr>
            <p:cNvPr id="45" name="Arrow: Pentagon 44">
              <a:extLst>
                <a:ext uri="{FF2B5EF4-FFF2-40B4-BE49-F238E27FC236}">
                  <a16:creationId xmlns:a16="http://schemas.microsoft.com/office/drawing/2014/main" id="{3225C720-67B6-47C3-BCD3-D7A25B4976A9}"/>
                </a:ext>
              </a:extLst>
            </p:cNvPr>
            <p:cNvSpPr/>
            <p:nvPr/>
          </p:nvSpPr>
          <p:spPr>
            <a:xfrm>
              <a:off x="3265714" y="1427256"/>
              <a:ext cx="2064937" cy="563855"/>
            </a:xfrm>
            <a:prstGeom prst="homePlate">
              <a:avLst>
                <a:gd name="adj" fmla="val 17923"/>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0F5AF5-5EDB-4164-98D5-2D5D44E766CB}"/>
                </a:ext>
              </a:extLst>
            </p:cNvPr>
            <p:cNvSpPr/>
            <p:nvPr/>
          </p:nvSpPr>
          <p:spPr>
            <a:xfrm>
              <a:off x="3370037" y="1400213"/>
              <a:ext cx="1875203" cy="584775"/>
            </a:xfrm>
            <a:prstGeom prst="rect">
              <a:avLst/>
            </a:prstGeom>
          </p:spPr>
          <p:txBody>
            <a:bodyPr wrap="square">
              <a:spAutoFit/>
            </a:bodyPr>
            <a:lstStyle/>
            <a:p>
              <a:r>
                <a:rPr lang="en-US" sz="2000" dirty="0">
                  <a:solidFill>
                    <a:schemeClr val="bg1"/>
                  </a:solidFill>
                  <a:latin typeface="Adobe Clean" charset="0"/>
                  <a:ea typeface="Adobe Clean" charset="0"/>
                  <a:cs typeface="Adobe Clean" charset="0"/>
                </a:rPr>
                <a:t>SESSION PRIZE </a:t>
              </a:r>
            </a:p>
            <a:p>
              <a:r>
                <a:rPr lang="en-US" sz="1200" dirty="0">
                  <a:solidFill>
                    <a:schemeClr val="bg1"/>
                  </a:solidFill>
                  <a:latin typeface="Adobe Clean" charset="0"/>
                  <a:ea typeface="Adobe Clean" charset="0"/>
                  <a:cs typeface="Adobe Clean" charset="0"/>
                </a:rPr>
                <a:t>one per session</a:t>
              </a:r>
            </a:p>
          </p:txBody>
        </p:sp>
      </p:grpSp>
    </p:spTree>
    <p:extLst>
      <p:ext uri="{BB962C8B-B14F-4D97-AF65-F5344CB8AC3E}">
        <p14:creationId xmlns:p14="http://schemas.microsoft.com/office/powerpoint/2010/main" val="1894927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2</a:t>
            </a:fld>
            <a:endParaRPr lang="en-US" dirty="0"/>
          </a:p>
        </p:txBody>
      </p:sp>
      <p:sp>
        <p:nvSpPr>
          <p:cNvPr id="6" name="Rectangle 5"/>
          <p:cNvSpPr>
            <a:spLocks noChangeArrowheads="1"/>
          </p:cNvSpPr>
          <p:nvPr/>
        </p:nvSpPr>
        <p:spPr bwMode="gray">
          <a:xfrm>
            <a:off x="861716" y="261448"/>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charset="0"/>
                <a:ea typeface="Adobe Clean" charset="0"/>
                <a:cs typeface="Adobe Clean" charset="0"/>
              </a:rPr>
              <a:t>1  |  Welcome and Overview</a:t>
            </a:r>
          </a:p>
        </p:txBody>
      </p:sp>
      <p:sp>
        <p:nvSpPr>
          <p:cNvPr id="7" name="Rectangle 5"/>
          <p:cNvSpPr>
            <a:spLocks noChangeArrowheads="1"/>
          </p:cNvSpPr>
          <p:nvPr/>
        </p:nvSpPr>
        <p:spPr bwMode="gray">
          <a:xfrm>
            <a:off x="819183" y="972830"/>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2  |  Experience Fragments</a:t>
            </a:r>
          </a:p>
        </p:txBody>
      </p:sp>
      <p:sp>
        <p:nvSpPr>
          <p:cNvPr id="8" name="Rectangle 7"/>
          <p:cNvSpPr>
            <a:spLocks noChangeArrowheads="1"/>
          </p:cNvSpPr>
          <p:nvPr/>
        </p:nvSpPr>
        <p:spPr bwMode="gray">
          <a:xfrm>
            <a:off x="819182" y="171281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3  |  Content Fragment Models &amp; Instances</a:t>
            </a:r>
          </a:p>
        </p:txBody>
      </p:sp>
      <p:sp>
        <p:nvSpPr>
          <p:cNvPr id="9" name="Rectangle 8"/>
          <p:cNvSpPr>
            <a:spLocks noChangeArrowheads="1"/>
          </p:cNvSpPr>
          <p:nvPr/>
        </p:nvSpPr>
        <p:spPr bwMode="gray">
          <a:xfrm>
            <a:off x="819181" y="235728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4  |  Component Exporter (Advanced)</a:t>
            </a:r>
          </a:p>
        </p:txBody>
      </p:sp>
    </p:spTree>
    <p:extLst>
      <p:ext uri="{BB962C8B-B14F-4D97-AF65-F5344CB8AC3E}">
        <p14:creationId xmlns:p14="http://schemas.microsoft.com/office/powerpoint/2010/main" val="240291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0395" y="1991749"/>
            <a:ext cx="1699874" cy="1910283"/>
          </a:xfrm>
          <a:prstGeom prst="rect">
            <a:avLst/>
          </a:prstGeom>
        </p:spPr>
      </p:pic>
      <p:sp>
        <p:nvSpPr>
          <p:cNvPr id="4" name="Slide Number Placeholder 3"/>
          <p:cNvSpPr>
            <a:spLocks noGrp="1"/>
          </p:cNvSpPr>
          <p:nvPr>
            <p:ph type="sldNum" sz="quarter" idx="12"/>
          </p:nvPr>
        </p:nvSpPr>
        <p:spPr/>
        <p:txBody>
          <a:bodyPr/>
          <a:lstStyle/>
          <a:p>
            <a:pPr algn="ctr"/>
            <a:fld id="{90156F56-D5AE-4C6F-B826-C69D1BC521BB}" type="slidenum">
              <a:rPr lang="en-US" sz="1200" smtClean="0">
                <a:solidFill>
                  <a:schemeClr val="bg1">
                    <a:lumMod val="50000"/>
                  </a:schemeClr>
                </a:solidFill>
                <a:latin typeface="Calibri" panose="020F0502020204030204" pitchFamily="34" charset="0"/>
                <a:cs typeface="Calibri" panose="020F0502020204030204" pitchFamily="34" charset="0"/>
              </a:rPr>
              <a:pPr algn="ctr"/>
              <a:t>20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
        <p:nvSpPr>
          <p:cNvPr id="7" name="Rectangle 6"/>
          <p:cNvSpPr/>
          <p:nvPr/>
        </p:nvSpPr>
        <p:spPr>
          <a:xfrm>
            <a:off x="8613057" y="4886744"/>
            <a:ext cx="2376858" cy="1015663"/>
          </a:xfrm>
          <a:prstGeom prst="rect">
            <a:avLst/>
          </a:prstGeom>
        </p:spPr>
        <p:txBody>
          <a:bodyPr wrap="square">
            <a:spAutoFit/>
          </a:bodyPr>
          <a:lstStyle/>
          <a:p>
            <a:pPr algn="ctr"/>
            <a:r>
              <a:rPr lang="en-US" sz="2000" dirty="0">
                <a:solidFill>
                  <a:schemeClr val="bg1"/>
                </a:solidFill>
                <a:latin typeface="Adobe Clean Light" charset="0"/>
                <a:ea typeface="Adobe Clean Light" charset="0"/>
                <a:cs typeface="Adobe Clean Light" charset="0"/>
              </a:rPr>
              <a:t>See live speaker sessions at the </a:t>
            </a:r>
            <a:r>
              <a:rPr lang="en-US" sz="2000" b="1" dirty="0">
                <a:solidFill>
                  <a:schemeClr val="bg1"/>
                </a:solidFill>
                <a:latin typeface="Adobe Clean" charset="0"/>
                <a:ea typeface="Adobe Clean" charset="0"/>
                <a:cs typeface="Adobe Clean" charset="0"/>
              </a:rPr>
              <a:t>Experience Theater</a:t>
            </a:r>
            <a:r>
              <a:rPr lang="en-US" sz="2000" dirty="0">
                <a:solidFill>
                  <a:schemeClr val="bg1"/>
                </a:solidFill>
                <a:latin typeface="Adobe Clean Light" charset="0"/>
                <a:ea typeface="Adobe Clean Light" charset="0"/>
                <a:cs typeface="Adobe Clean Light" charset="0"/>
              </a:rPr>
              <a:t>.</a:t>
            </a:r>
            <a:endParaRPr lang="en-US" sz="2400" dirty="0">
              <a:solidFill>
                <a:schemeClr val="bg1"/>
              </a:solidFill>
              <a:latin typeface="Adobe Clean Light" charset="0"/>
              <a:ea typeface="Adobe Clean Light" charset="0"/>
              <a:cs typeface="Adobe Clean Light" charset="0"/>
            </a:endParaRPr>
          </a:p>
        </p:txBody>
      </p:sp>
      <p:sp>
        <p:nvSpPr>
          <p:cNvPr id="8" name="Rectangle 7"/>
          <p:cNvSpPr/>
          <p:nvPr/>
        </p:nvSpPr>
        <p:spPr>
          <a:xfrm>
            <a:off x="662864" y="4892913"/>
            <a:ext cx="3132407" cy="1015663"/>
          </a:xfrm>
          <a:prstGeom prst="rect">
            <a:avLst/>
          </a:prstGeom>
        </p:spPr>
        <p:txBody>
          <a:bodyPr wrap="square">
            <a:spAutoFit/>
          </a:bodyPr>
          <a:lstStyle/>
          <a:p>
            <a:pPr algn="ctr"/>
            <a:r>
              <a:rPr lang="en-US" sz="2000" dirty="0">
                <a:solidFill>
                  <a:schemeClr val="bg1"/>
                </a:solidFill>
                <a:latin typeface="Adobe Clean Light" charset="0"/>
                <a:ea typeface="Adobe Clean Light" charset="0"/>
                <a:cs typeface="Adobe Clean Light" charset="0"/>
              </a:rPr>
              <a:t>Get your </a:t>
            </a:r>
            <a:r>
              <a:rPr lang="en-US" sz="2000" b="1" dirty="0">
                <a:solidFill>
                  <a:schemeClr val="bg1"/>
                </a:solidFill>
                <a:latin typeface="Adobe Clean" charset="0"/>
                <a:ea typeface="Adobe Clean" charset="0"/>
                <a:cs typeface="Adobe Clean" charset="0"/>
              </a:rPr>
              <a:t>SUMMIT </a:t>
            </a:r>
            <a:r>
              <a:rPr lang="en-US" sz="2000" b="1" dirty="0" err="1">
                <a:solidFill>
                  <a:schemeClr val="bg1"/>
                </a:solidFill>
                <a:latin typeface="Adobe Clean" charset="0"/>
                <a:ea typeface="Adobe Clean" charset="0"/>
                <a:cs typeface="Adobe Clean" charset="0"/>
              </a:rPr>
              <a:t>SELFie</a:t>
            </a:r>
            <a:r>
              <a:rPr lang="en-US" sz="2000" b="1" dirty="0">
                <a:solidFill>
                  <a:schemeClr val="bg1"/>
                </a:solidFill>
                <a:latin typeface="Adobe Clean" charset="0"/>
                <a:ea typeface="Adobe Clean" charset="0"/>
                <a:cs typeface="Adobe Clean" charset="0"/>
              </a:rPr>
              <a:t>!</a:t>
            </a:r>
            <a:r>
              <a:rPr lang="en-US" sz="2000" dirty="0">
                <a:solidFill>
                  <a:schemeClr val="bg1"/>
                </a:solidFill>
                <a:latin typeface="Adobe Clean Light" charset="0"/>
                <a:ea typeface="Adobe Clean Light" charset="0"/>
                <a:cs typeface="Adobe Clean Light" charset="0"/>
              </a:rPr>
              <a:t>. Share with friends, earn badges, and win prizes.</a:t>
            </a:r>
            <a:endParaRPr lang="en-US" sz="2400" dirty="0">
              <a:solidFill>
                <a:schemeClr val="bg1"/>
              </a:solidFill>
              <a:latin typeface="Adobe Clean Light" charset="0"/>
              <a:ea typeface="Adobe Clean Light" charset="0"/>
              <a:cs typeface="Adobe Clean Light" charset="0"/>
            </a:endParaRPr>
          </a:p>
        </p:txBody>
      </p:sp>
      <p:sp>
        <p:nvSpPr>
          <p:cNvPr id="9" name="Rectangle 8"/>
          <p:cNvSpPr/>
          <p:nvPr/>
        </p:nvSpPr>
        <p:spPr>
          <a:xfrm>
            <a:off x="4618369" y="4886744"/>
            <a:ext cx="2952085" cy="1015663"/>
          </a:xfrm>
          <a:prstGeom prst="rect">
            <a:avLst/>
          </a:prstGeom>
        </p:spPr>
        <p:txBody>
          <a:bodyPr wrap="square">
            <a:spAutoFit/>
          </a:bodyPr>
          <a:lstStyle/>
          <a:p>
            <a:pPr algn="ctr"/>
            <a:r>
              <a:rPr lang="en-US" sz="2000" dirty="0">
                <a:solidFill>
                  <a:schemeClr val="bg1"/>
                </a:solidFill>
                <a:latin typeface="Adobe Clean Light" charset="0"/>
                <a:ea typeface="Adobe Clean Light" charset="0"/>
                <a:cs typeface="Adobe Clean Light" charset="0"/>
              </a:rPr>
              <a:t>Talk with our </a:t>
            </a:r>
          </a:p>
          <a:p>
            <a:pPr algn="ctr"/>
            <a:r>
              <a:rPr lang="en-US" sz="2000" b="1" dirty="0">
                <a:solidFill>
                  <a:schemeClr val="bg1"/>
                </a:solidFill>
                <a:latin typeface="Adobe Clean" charset="0"/>
                <a:ea typeface="Adobe Clean" charset="0"/>
                <a:cs typeface="Adobe Clean" charset="0"/>
              </a:rPr>
              <a:t>Experience Experts</a:t>
            </a:r>
            <a:r>
              <a:rPr lang="en-US" sz="2000" dirty="0">
                <a:solidFill>
                  <a:schemeClr val="bg1"/>
                </a:solidFill>
                <a:latin typeface="Adobe Clean Light" charset="0"/>
                <a:ea typeface="Adobe Clean Light" charset="0"/>
                <a:cs typeface="Adobe Clean Light" charset="0"/>
              </a:rPr>
              <a:t> from Services &amp; Learning.</a:t>
            </a:r>
            <a:endParaRPr lang="en-US" sz="2400" dirty="0">
              <a:solidFill>
                <a:schemeClr val="bg1"/>
              </a:solidFill>
              <a:latin typeface="Adobe Clean Light" charset="0"/>
              <a:ea typeface="Adobe Clean Light" charset="0"/>
              <a:cs typeface="Adobe Clean Light" charset="0"/>
            </a:endParaRPr>
          </a:p>
        </p:txBody>
      </p:sp>
      <p:grpSp>
        <p:nvGrpSpPr>
          <p:cNvPr id="19" name="Group 18"/>
          <p:cNvGrpSpPr/>
          <p:nvPr/>
        </p:nvGrpSpPr>
        <p:grpSpPr>
          <a:xfrm>
            <a:off x="811268" y="1795335"/>
            <a:ext cx="2844500" cy="2923951"/>
            <a:chOff x="346530" y="595075"/>
            <a:chExt cx="5301060" cy="5449125"/>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6530" y="595075"/>
              <a:ext cx="5273100" cy="2966119"/>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73977" y="1460244"/>
              <a:ext cx="2673613" cy="4583956"/>
            </a:xfrm>
            <a:prstGeom prst="rect">
              <a:avLst/>
            </a:prstGeom>
          </p:spPr>
        </p:pic>
        <p:grpSp>
          <p:nvGrpSpPr>
            <p:cNvPr id="14" name="Group 13"/>
            <p:cNvGrpSpPr/>
            <p:nvPr/>
          </p:nvGrpSpPr>
          <p:grpSpPr>
            <a:xfrm>
              <a:off x="837274" y="3337476"/>
              <a:ext cx="2048421" cy="2706724"/>
              <a:chOff x="3797638" y="-566832"/>
              <a:chExt cx="5190063" cy="6858000"/>
            </a:xfrm>
          </p:grpSpPr>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97638" y="-566832"/>
                <a:ext cx="5190063" cy="6858000"/>
              </a:xfrm>
              <a:prstGeom prst="rect">
                <a:avLst/>
              </a:prstGeom>
            </p:spPr>
          </p:pic>
          <p:pic>
            <p:nvPicPr>
              <p:cNvPr id="17" name="Picture 16"/>
              <p:cNvPicPr>
                <a:picLocks noChangeAspect="1"/>
              </p:cNvPicPr>
              <p:nvPr/>
            </p:nvPicPr>
            <p:blipFill rotWithShape="1">
              <a:blip r:embed="rId7" cstate="email">
                <a:extLst>
                  <a:ext uri="{28A0092B-C50C-407E-A947-70E740481C1C}">
                    <a14:useLocalDpi xmlns:a14="http://schemas.microsoft.com/office/drawing/2010/main"/>
                  </a:ext>
                </a:extLst>
              </a:blip>
              <a:srcRect l="6036" t="-429" r="2578" b="1997"/>
              <a:stretch/>
            </p:blipFill>
            <p:spPr>
              <a:xfrm>
                <a:off x="4104100" y="98460"/>
                <a:ext cx="4639648" cy="4418761"/>
              </a:xfrm>
              <a:prstGeom prst="rect">
                <a:avLst/>
              </a:prstGeom>
              <a:ln w="63500">
                <a:noFill/>
                <a:prstDash val="sysDash"/>
              </a:ln>
            </p:spPr>
          </p:pic>
        </p:grpSp>
      </p:grpSp>
      <p:sp>
        <p:nvSpPr>
          <p:cNvPr id="20" name="Title 4">
            <a:extLst>
              <a:ext uri="{FF2B5EF4-FFF2-40B4-BE49-F238E27FC236}">
                <a16:creationId xmlns:a16="http://schemas.microsoft.com/office/drawing/2014/main" id="{ECA0FEA6-3025-4569-8F7B-88E56F35131F}"/>
              </a:ext>
            </a:extLst>
          </p:cNvPr>
          <p:cNvSpPr txBox="1">
            <a:spLocks/>
          </p:cNvSpPr>
          <p:nvPr/>
        </p:nvSpPr>
        <p:spPr>
          <a:xfrm>
            <a:off x="304721" y="1172590"/>
            <a:ext cx="11579384" cy="437502"/>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bg1"/>
                </a:solidFill>
                <a:latin typeface="Adobe Clean Light" pitchFamily="34" charset="0"/>
                <a:ea typeface="+mj-ea"/>
                <a:cs typeface="+mj-cs"/>
              </a:defRPr>
            </a:lvl1pPr>
          </a:lstStyle>
          <a:p>
            <a:pPr algn="ctr"/>
            <a:r>
              <a:rPr lang="en-US" sz="1600" b="1" dirty="0">
                <a:latin typeface="Adobe Clean" charset="0"/>
                <a:ea typeface="Adobe Clean" charset="0"/>
                <a:cs typeface="Adobe Clean" charset="0"/>
              </a:rPr>
              <a:t>JOIN US IN THE COMMUNITY PAVILION</a:t>
            </a:r>
          </a:p>
        </p:txBody>
      </p:sp>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96089" y="1824831"/>
            <a:ext cx="2899810" cy="3258745"/>
          </a:xfrm>
          <a:prstGeom prst="rect">
            <a:avLst/>
          </a:prstGeom>
        </p:spPr>
      </p:pic>
      <p:pic>
        <p:nvPicPr>
          <p:cNvPr id="24" name="Picture 23"/>
          <p:cNvPicPr>
            <a:picLocks noChangeAspect="1"/>
          </p:cNvPicPr>
          <p:nvPr/>
        </p:nvPicPr>
        <p:blipFill rotWithShape="1">
          <a:blip r:embed="rId9">
            <a:extLst>
              <a:ext uri="{BEBA8EAE-BF5A-486C-A8C5-ECC9F3942E4B}">
                <a14:imgProps xmlns:a14="http://schemas.microsoft.com/office/drawing/2010/main">
                  <a14:imgLayer r:embed="rId10">
                    <a14:imgEffect>
                      <a14:saturation sat="137000"/>
                    </a14:imgEffect>
                  </a14:imgLayer>
                </a14:imgProps>
              </a:ext>
            </a:extLst>
          </a:blip>
          <a:srcRect l="9413" t="7377" r="16096" b="-1369"/>
          <a:stretch/>
        </p:blipFill>
        <p:spPr>
          <a:xfrm>
            <a:off x="8596621" y="2259577"/>
            <a:ext cx="2611111" cy="2399758"/>
          </a:xfrm>
          <a:prstGeom prst="rect">
            <a:avLst/>
          </a:prstGeom>
        </p:spPr>
      </p:pic>
      <p:pic>
        <p:nvPicPr>
          <p:cNvPr id="26" name="Picture 25"/>
          <p:cNvPicPr>
            <a:picLocks noChangeAspect="1"/>
          </p:cNvPicPr>
          <p:nvPr/>
        </p:nvPicPr>
        <p:blipFill>
          <a:blip r:embed="rId11"/>
          <a:stretch>
            <a:fillRect/>
          </a:stretch>
        </p:blipFill>
        <p:spPr>
          <a:xfrm>
            <a:off x="2780969" y="556844"/>
            <a:ext cx="6369688" cy="627236"/>
          </a:xfrm>
          <a:prstGeom prst="rect">
            <a:avLst/>
          </a:prstGeom>
        </p:spPr>
      </p:pic>
    </p:spTree>
    <p:extLst>
      <p:ext uri="{BB962C8B-B14F-4D97-AF65-F5344CB8AC3E}">
        <p14:creationId xmlns:p14="http://schemas.microsoft.com/office/powerpoint/2010/main" val="36418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812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Adobe User Experience Design Engagement</a:t>
            </a:r>
          </a:p>
        </p:txBody>
      </p:sp>
      <p:sp>
        <p:nvSpPr>
          <p:cNvPr id="6" name="Content Placeholder 5"/>
          <p:cNvSpPr>
            <a:spLocks noGrp="1"/>
          </p:cNvSpPr>
          <p:nvPr>
            <p:ph idx="1"/>
          </p:nvPr>
        </p:nvSpPr>
        <p:spPr/>
        <p:txBody>
          <a:bodyPr>
            <a:normAutofit/>
          </a:bodyPr>
          <a:lstStyle/>
          <a:p>
            <a:pPr marL="9525" indent="0">
              <a:buNone/>
            </a:pPr>
            <a:r>
              <a:rPr lang="en-US"/>
              <a:t>Some members </a:t>
            </a:r>
            <a:r>
              <a:rPr lang="en-US" dirty="0"/>
              <a:t>Adobe’s User Experience Design group will be joining us today. </a:t>
            </a:r>
          </a:p>
          <a:p>
            <a:pPr marL="9525" indent="0">
              <a:buNone/>
            </a:pPr>
            <a:r>
              <a:rPr lang="en-US" dirty="0"/>
              <a:t> </a:t>
            </a:r>
          </a:p>
          <a:p>
            <a:pPr marL="9525" indent="0">
              <a:buNone/>
            </a:pPr>
            <a:r>
              <a:rPr lang="en-US" dirty="0"/>
              <a:t>They are here to learn by observing your experiences. </a:t>
            </a:r>
          </a:p>
          <a:p>
            <a:pPr marL="9525" indent="0">
              <a:buNone/>
            </a:pPr>
            <a:r>
              <a:rPr lang="en-US" dirty="0"/>
              <a:t> </a:t>
            </a:r>
          </a:p>
          <a:p>
            <a:pPr marL="9525" indent="0">
              <a:buNone/>
            </a:pPr>
            <a:r>
              <a:rPr lang="en-US" dirty="0"/>
              <a:t>While you should bring specific questions to your designated TAs, the Adobe Design TAs will be happy to hear any critiques, pain points, or suggestions on user experience you may like to share. </a:t>
            </a:r>
          </a:p>
          <a:p>
            <a:pPr marL="9525" indent="0">
              <a:buNone/>
            </a:pPr>
            <a:r>
              <a:rPr lang="en-US" dirty="0"/>
              <a:t> </a:t>
            </a:r>
          </a:p>
          <a:p>
            <a:pPr marL="9525" indent="0">
              <a:buNone/>
            </a:pPr>
            <a:r>
              <a:rPr lang="en-US" dirty="0"/>
              <a:t>They can be identified by the gray Community Engagement t-shirts.</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a:t>
            </a:fld>
            <a:endParaRPr lang="en-US" dirty="0"/>
          </a:p>
        </p:txBody>
      </p:sp>
    </p:spTree>
    <p:extLst>
      <p:ext uri="{BB962C8B-B14F-4D97-AF65-F5344CB8AC3E}">
        <p14:creationId xmlns:p14="http://schemas.microsoft.com/office/powerpoint/2010/main" val="583772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4</a:t>
            </a:fld>
            <a:endParaRPr lang="en-US" dirty="0"/>
          </a:p>
        </p:txBody>
      </p:sp>
      <p:sp>
        <p:nvSpPr>
          <p:cNvPr id="6" name="Rectangle 5"/>
          <p:cNvSpPr>
            <a:spLocks noChangeArrowheads="1"/>
          </p:cNvSpPr>
          <p:nvPr/>
        </p:nvSpPr>
        <p:spPr bwMode="gray">
          <a:xfrm>
            <a:off x="861716" y="261448"/>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1  |  Welcome and Overview</a:t>
            </a:r>
          </a:p>
        </p:txBody>
      </p:sp>
      <p:sp>
        <p:nvSpPr>
          <p:cNvPr id="7" name="Rectangle 5"/>
          <p:cNvSpPr>
            <a:spLocks noChangeArrowheads="1"/>
          </p:cNvSpPr>
          <p:nvPr/>
        </p:nvSpPr>
        <p:spPr bwMode="gray">
          <a:xfrm>
            <a:off x="819183" y="972830"/>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charset="0"/>
                <a:ea typeface="Adobe Clean" charset="0"/>
                <a:cs typeface="Adobe Clean" charset="0"/>
              </a:rPr>
              <a:t>2  |  Experience Fragments</a:t>
            </a:r>
          </a:p>
        </p:txBody>
      </p:sp>
      <p:sp>
        <p:nvSpPr>
          <p:cNvPr id="8" name="Rectangle 7"/>
          <p:cNvSpPr>
            <a:spLocks noChangeArrowheads="1"/>
          </p:cNvSpPr>
          <p:nvPr/>
        </p:nvSpPr>
        <p:spPr bwMode="gray">
          <a:xfrm>
            <a:off x="819182" y="171281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3  |  Content Fragment Models &amp; Instances</a:t>
            </a:r>
          </a:p>
        </p:txBody>
      </p:sp>
      <p:sp>
        <p:nvSpPr>
          <p:cNvPr id="9" name="Rectangle 8"/>
          <p:cNvSpPr>
            <a:spLocks noChangeArrowheads="1"/>
          </p:cNvSpPr>
          <p:nvPr/>
        </p:nvSpPr>
        <p:spPr bwMode="gray">
          <a:xfrm>
            <a:off x="819181" y="235728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4  |  Component Exporter (Advanced)</a:t>
            </a:r>
          </a:p>
        </p:txBody>
      </p:sp>
    </p:spTree>
    <p:extLst>
      <p:ext uri="{BB962C8B-B14F-4D97-AF65-F5344CB8AC3E}">
        <p14:creationId xmlns:p14="http://schemas.microsoft.com/office/powerpoint/2010/main" val="349675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Experience Fragments (XF) - Activities</a:t>
            </a:r>
          </a:p>
        </p:txBody>
      </p:sp>
      <p:sp>
        <p:nvSpPr>
          <p:cNvPr id="6" name="Content Placeholder 5"/>
          <p:cNvSpPr>
            <a:spLocks noGrp="1"/>
          </p:cNvSpPr>
          <p:nvPr>
            <p:ph idx="1"/>
          </p:nvPr>
        </p:nvSpPr>
        <p:spPr/>
        <p:txBody>
          <a:bodyPr>
            <a:normAutofit/>
          </a:bodyPr>
          <a:lstStyle/>
          <a:p>
            <a:pPr marL="466725" indent="-457200">
              <a:buFont typeface="+mj-lt"/>
              <a:buAutoNum type="arabicPeriod"/>
            </a:pPr>
            <a:r>
              <a:rPr lang="en-US" sz="3600" dirty="0"/>
              <a:t>Create Experience Fragment</a:t>
            </a:r>
          </a:p>
          <a:p>
            <a:pPr marL="466725" indent="-457200">
              <a:buFont typeface="+mj-lt"/>
              <a:buAutoNum type="arabicPeriod"/>
            </a:pPr>
            <a:r>
              <a:rPr lang="en-US" sz="3600" dirty="0"/>
              <a:t>Create a Building Block</a:t>
            </a:r>
          </a:p>
          <a:p>
            <a:pPr marL="466725" indent="-457200">
              <a:buFont typeface="+mj-lt"/>
              <a:buAutoNum type="arabicPeriod"/>
            </a:pPr>
            <a:r>
              <a:rPr lang="en-US" sz="3600" dirty="0"/>
              <a:t>Create Variations</a:t>
            </a:r>
          </a:p>
          <a:p>
            <a:pPr marL="743790" lvl="1" indent="-457200">
              <a:buFont typeface="+mj-lt"/>
              <a:buAutoNum type="arabicPeriod"/>
            </a:pPr>
            <a:r>
              <a:rPr lang="en-US" sz="2800" dirty="0">
                <a:latin typeface="Adobe Clean" panose="020B0503020404020204" pitchFamily="34" charset="0"/>
              </a:rPr>
              <a:t>AEM Sites	</a:t>
            </a:r>
          </a:p>
          <a:p>
            <a:pPr marL="743790" lvl="1" indent="-457200">
              <a:buFont typeface="+mj-lt"/>
              <a:buAutoNum type="arabicPeriod"/>
            </a:pPr>
            <a:r>
              <a:rPr lang="en-US" sz="2800" dirty="0">
                <a:latin typeface="Adobe Clean" panose="020B0503020404020204" pitchFamily="34" charset="0"/>
              </a:rPr>
              <a:t>Mobile App</a:t>
            </a:r>
          </a:p>
          <a:p>
            <a:pPr marL="466725" indent="-457200">
              <a:buFont typeface="+mj-lt"/>
              <a:buAutoNum type="arabicPeriod"/>
            </a:pPr>
            <a:r>
              <a:rPr lang="en-US" sz="3200" dirty="0"/>
              <a:t>Consume an XF</a:t>
            </a:r>
          </a:p>
          <a:p>
            <a:pPr marL="466725" indent="-457200">
              <a:buFont typeface="+mj-lt"/>
              <a:buAutoNum type="arabicPeriod"/>
            </a:pPr>
            <a:r>
              <a:rPr lang="en-US" sz="3200" dirty="0"/>
              <a:t>Update XF </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5</a:t>
            </a:fld>
            <a:endParaRPr lang="en-US" dirty="0"/>
          </a:p>
        </p:txBody>
      </p:sp>
      <p:pic>
        <p:nvPicPr>
          <p:cNvPr id="7" name="Picture 6">
            <a:extLst>
              <a:ext uri="{FF2B5EF4-FFF2-40B4-BE49-F238E27FC236}">
                <a16:creationId xmlns:a16="http://schemas.microsoft.com/office/drawing/2014/main" id="{8FBDD92C-F953-CB46-84CF-4FED5C22087D}"/>
              </a:ext>
            </a:extLst>
          </p:cNvPr>
          <p:cNvPicPr>
            <a:picLocks noChangeAspect="1"/>
          </p:cNvPicPr>
          <p:nvPr/>
        </p:nvPicPr>
        <p:blipFill>
          <a:blip r:embed="rId3"/>
          <a:stretch>
            <a:fillRect/>
          </a:stretch>
        </p:blipFill>
        <p:spPr>
          <a:xfrm>
            <a:off x="6602280" y="1332411"/>
            <a:ext cx="5009634" cy="4650377"/>
          </a:xfrm>
          <a:prstGeom prst="rect">
            <a:avLst/>
          </a:prstGeom>
        </p:spPr>
      </p:pic>
    </p:spTree>
    <p:extLst>
      <p:ext uri="{BB962C8B-B14F-4D97-AF65-F5344CB8AC3E}">
        <p14:creationId xmlns:p14="http://schemas.microsoft.com/office/powerpoint/2010/main" val="16035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Experience Fragments - Building Blocks</a:t>
            </a:r>
          </a:p>
        </p:txBody>
      </p:sp>
      <p:sp>
        <p:nvSpPr>
          <p:cNvPr id="6" name="Content Placeholder 5"/>
          <p:cNvSpPr>
            <a:spLocks noGrp="1"/>
          </p:cNvSpPr>
          <p:nvPr>
            <p:ph idx="1"/>
          </p:nvPr>
        </p:nvSpPr>
        <p:spPr/>
        <p:txBody>
          <a:bodyPr>
            <a:normAutofit/>
          </a:bodyPr>
          <a:lstStyle/>
          <a:p>
            <a:r>
              <a:rPr lang="en-US" sz="2800" dirty="0"/>
              <a:t>Specifies reusable structure and content</a:t>
            </a:r>
          </a:p>
          <a:p>
            <a:r>
              <a:rPr lang="en-US" sz="2800" dirty="0"/>
              <a:t>Automatic updates of referencing XF</a:t>
            </a:r>
          </a:p>
          <a:p>
            <a:r>
              <a:rPr lang="en-US" sz="2800" dirty="0"/>
              <a:t>Usable across XF (Local vs All)</a:t>
            </a:r>
          </a:p>
          <a:p>
            <a:r>
              <a:rPr lang="en-US" sz="2800" dirty="0"/>
              <a:t>Best Practices:</a:t>
            </a:r>
          </a:p>
          <a:p>
            <a:pPr lvl="1"/>
            <a:r>
              <a:rPr lang="en-US" sz="2400" dirty="0"/>
              <a:t>One XF Variation holds building block</a:t>
            </a:r>
          </a:p>
          <a:p>
            <a:pPr lvl="1"/>
            <a:r>
              <a:rPr lang="en-US" sz="2400" dirty="0"/>
              <a:t>All other XF consume building block</a:t>
            </a:r>
          </a:p>
          <a:p>
            <a:r>
              <a:rPr lang="en-US" sz="2800" dirty="0"/>
              <a:t>Inheritance can be canceled</a:t>
            </a:r>
          </a:p>
          <a:p>
            <a:pPr lvl="1"/>
            <a:r>
              <a:rPr lang="en-US" sz="2400" dirty="0"/>
              <a:t>Removes back-reference for updates</a:t>
            </a:r>
          </a:p>
          <a:p>
            <a:pPr lvl="1"/>
            <a:r>
              <a:rPr lang="en-US" sz="2400" dirty="0"/>
              <a:t>Cannot be undone</a:t>
            </a:r>
          </a:p>
          <a:p>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6</a:t>
            </a:fld>
            <a:endParaRPr lang="en-US" dirty="0"/>
          </a:p>
        </p:txBody>
      </p:sp>
      <p:pic>
        <p:nvPicPr>
          <p:cNvPr id="7" name="Picture 6">
            <a:extLst>
              <a:ext uri="{FF2B5EF4-FFF2-40B4-BE49-F238E27FC236}">
                <a16:creationId xmlns:a16="http://schemas.microsoft.com/office/drawing/2014/main" id="{9018CA89-590C-614E-A65F-7844791BAAAA}"/>
              </a:ext>
            </a:extLst>
          </p:cNvPr>
          <p:cNvPicPr>
            <a:picLocks noChangeAspect="1"/>
          </p:cNvPicPr>
          <p:nvPr/>
        </p:nvPicPr>
        <p:blipFill>
          <a:blip r:embed="rId3"/>
          <a:stretch>
            <a:fillRect/>
          </a:stretch>
        </p:blipFill>
        <p:spPr>
          <a:xfrm>
            <a:off x="7113965" y="1495948"/>
            <a:ext cx="4770140" cy="4323303"/>
          </a:xfrm>
          <a:prstGeom prst="rect">
            <a:avLst/>
          </a:prstGeom>
        </p:spPr>
      </p:pic>
    </p:spTree>
    <p:extLst>
      <p:ext uri="{BB962C8B-B14F-4D97-AF65-F5344CB8AC3E}">
        <p14:creationId xmlns:p14="http://schemas.microsoft.com/office/powerpoint/2010/main" val="68255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Experience Fragments (XF) - Activities</a:t>
            </a:r>
          </a:p>
        </p:txBody>
      </p:sp>
      <p:sp>
        <p:nvSpPr>
          <p:cNvPr id="6" name="Content Placeholder 5"/>
          <p:cNvSpPr>
            <a:spLocks noGrp="1"/>
          </p:cNvSpPr>
          <p:nvPr>
            <p:ph idx="1"/>
          </p:nvPr>
        </p:nvSpPr>
        <p:spPr/>
        <p:txBody>
          <a:bodyPr>
            <a:normAutofit/>
          </a:bodyPr>
          <a:lstStyle/>
          <a:p>
            <a:pPr marL="466725" indent="-457200">
              <a:buFont typeface="+mj-lt"/>
              <a:buAutoNum type="arabicPeriod"/>
            </a:pPr>
            <a:r>
              <a:rPr lang="en-US" sz="3600" dirty="0"/>
              <a:t>Create Experience Fragment</a:t>
            </a:r>
          </a:p>
          <a:p>
            <a:pPr marL="466725" indent="-457200">
              <a:buFont typeface="+mj-lt"/>
              <a:buAutoNum type="arabicPeriod"/>
            </a:pPr>
            <a:r>
              <a:rPr lang="en-US" sz="3600" dirty="0"/>
              <a:t>Create a Building Block</a:t>
            </a:r>
          </a:p>
          <a:p>
            <a:pPr marL="466725" indent="-457200">
              <a:buFont typeface="+mj-lt"/>
              <a:buAutoNum type="arabicPeriod"/>
            </a:pPr>
            <a:r>
              <a:rPr lang="en-US" sz="3600" dirty="0"/>
              <a:t>Create Variations</a:t>
            </a:r>
          </a:p>
          <a:p>
            <a:pPr marL="743790" lvl="1" indent="-457200">
              <a:buFont typeface="+mj-lt"/>
              <a:buAutoNum type="arabicPeriod"/>
            </a:pPr>
            <a:r>
              <a:rPr lang="en-US" sz="2800" dirty="0">
                <a:latin typeface="Adobe Clean" panose="020B0503020404020204" pitchFamily="34" charset="0"/>
              </a:rPr>
              <a:t>Desktop</a:t>
            </a:r>
          </a:p>
          <a:p>
            <a:pPr marL="743790" lvl="1" indent="-457200">
              <a:buFont typeface="+mj-lt"/>
              <a:buAutoNum type="arabicPeriod"/>
            </a:pPr>
            <a:r>
              <a:rPr lang="en-US" sz="2800" dirty="0">
                <a:latin typeface="Adobe Clean" panose="020B0503020404020204" pitchFamily="34" charset="0"/>
              </a:rPr>
              <a:t>Mobile</a:t>
            </a:r>
          </a:p>
          <a:p>
            <a:pPr marL="466725" indent="-457200">
              <a:buFont typeface="+mj-lt"/>
              <a:buAutoNum type="arabicPeriod"/>
            </a:pPr>
            <a:r>
              <a:rPr lang="en-US" sz="3200" dirty="0"/>
              <a:t>Consume an XF</a:t>
            </a:r>
          </a:p>
          <a:p>
            <a:pPr marL="466725" indent="-457200">
              <a:buFont typeface="+mj-lt"/>
              <a:buAutoNum type="arabicPeriod"/>
            </a:pPr>
            <a:r>
              <a:rPr lang="en-US" sz="3200" dirty="0"/>
              <a:t>Update XF </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7</a:t>
            </a:fld>
            <a:endParaRPr lang="en-US" dirty="0"/>
          </a:p>
        </p:txBody>
      </p:sp>
      <p:pic>
        <p:nvPicPr>
          <p:cNvPr id="7" name="Picture 6">
            <a:extLst>
              <a:ext uri="{FF2B5EF4-FFF2-40B4-BE49-F238E27FC236}">
                <a16:creationId xmlns:a16="http://schemas.microsoft.com/office/drawing/2014/main" id="{1E8E3C31-C25C-EE4D-8D30-280B5AFA718F}"/>
              </a:ext>
            </a:extLst>
          </p:cNvPr>
          <p:cNvPicPr>
            <a:picLocks noChangeAspect="1"/>
          </p:cNvPicPr>
          <p:nvPr/>
        </p:nvPicPr>
        <p:blipFill>
          <a:blip r:embed="rId3"/>
          <a:stretch>
            <a:fillRect/>
          </a:stretch>
        </p:blipFill>
        <p:spPr>
          <a:xfrm>
            <a:off x="6602280" y="1495948"/>
            <a:ext cx="4770140" cy="4323303"/>
          </a:xfrm>
          <a:prstGeom prst="rect">
            <a:avLst/>
          </a:prstGeom>
        </p:spPr>
      </p:pic>
    </p:spTree>
    <p:extLst>
      <p:ext uri="{BB962C8B-B14F-4D97-AF65-F5344CB8AC3E}">
        <p14:creationId xmlns:p14="http://schemas.microsoft.com/office/powerpoint/2010/main" val="1443739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Experience Fragments  - Extra Info</a:t>
            </a:r>
          </a:p>
        </p:txBody>
      </p:sp>
      <p:sp>
        <p:nvSpPr>
          <p:cNvPr id="6" name="Content Placeholder 5"/>
          <p:cNvSpPr>
            <a:spLocks noGrp="1"/>
          </p:cNvSpPr>
          <p:nvPr>
            <p:ph idx="1"/>
          </p:nvPr>
        </p:nvSpPr>
        <p:spPr>
          <a:xfrm>
            <a:off x="304721" y="1143000"/>
            <a:ext cx="5518010" cy="5029200"/>
          </a:xfrm>
        </p:spPr>
        <p:txBody>
          <a:bodyPr>
            <a:normAutofit/>
          </a:bodyPr>
          <a:lstStyle/>
          <a:p>
            <a:r>
              <a:rPr lang="en-US" sz="3200" dirty="0"/>
              <a:t>Beta – Publish To Target</a:t>
            </a:r>
          </a:p>
          <a:p>
            <a:pPr lvl="1"/>
            <a:r>
              <a:rPr lang="en-US" sz="2800" dirty="0">
                <a:latin typeface="Adobe Clean Light" pitchFamily="34" charset="0"/>
              </a:rPr>
              <a:t>Displayed via reference</a:t>
            </a:r>
          </a:p>
          <a:p>
            <a:pPr lvl="1"/>
            <a:endParaRPr lang="en-US" sz="2800" dirty="0">
              <a:latin typeface="Adobe Clean Light" pitchFamily="34" charset="0"/>
            </a:endParaRPr>
          </a:p>
          <a:p>
            <a:pPr marL="275851" lvl="1" indent="0">
              <a:buNone/>
            </a:pPr>
            <a:endParaRPr lang="en-US" sz="2600" dirty="0">
              <a:latin typeface="Adobe Clean Light" pitchFamily="34" charset="0"/>
            </a:endParaRPr>
          </a:p>
          <a:p>
            <a:pPr marL="275851" lvl="1" indent="0">
              <a:buNone/>
            </a:pPr>
            <a:endParaRPr lang="en-US" sz="2600" dirty="0">
              <a:latin typeface="Adobe Clean Light" pitchFamily="34" charset="0"/>
            </a:endParaRPr>
          </a:p>
          <a:p>
            <a:r>
              <a:rPr lang="en-US" sz="3200" dirty="0"/>
              <a:t>Social Posting</a:t>
            </a:r>
          </a:p>
          <a:p>
            <a:pPr lvl="1"/>
            <a:r>
              <a:rPr lang="en-US" sz="2800" dirty="0">
                <a:latin typeface="Adobe Clean Light" pitchFamily="34" charset="0"/>
              </a:rPr>
              <a:t>Publishes XF to </a:t>
            </a:r>
            <a:br>
              <a:rPr lang="en-US" sz="2800" dirty="0">
                <a:latin typeface="Adobe Clean Light" pitchFamily="34" charset="0"/>
              </a:rPr>
            </a:br>
            <a:r>
              <a:rPr lang="en-US" sz="2800" dirty="0">
                <a:latin typeface="Adobe Clean Light" pitchFamily="34" charset="0"/>
              </a:rPr>
              <a:t>Social platform</a:t>
            </a:r>
          </a:p>
          <a:p>
            <a:pPr lvl="1"/>
            <a:r>
              <a:rPr lang="en-US" sz="2800" dirty="0">
                <a:latin typeface="Adobe Clean Light" pitchFamily="34" charset="0"/>
              </a:rPr>
              <a:t>Cloud </a:t>
            </a:r>
            <a:r>
              <a:rPr lang="en-US" sz="2800" dirty="0" err="1">
                <a:latin typeface="Adobe Clean Light" pitchFamily="34" charset="0"/>
              </a:rPr>
              <a:t>Config</a:t>
            </a:r>
            <a:r>
              <a:rPr lang="en-US" sz="2800" dirty="0">
                <a:latin typeface="Adobe Clean Light" pitchFamily="34" charset="0"/>
              </a:rPr>
              <a:t>. Req.</a:t>
            </a:r>
          </a:p>
          <a:p>
            <a:pPr marL="9525" indent="0">
              <a:buNone/>
            </a:pPr>
            <a:endParaRPr lang="en-US" sz="3600" dirty="0"/>
          </a:p>
          <a:p>
            <a:pPr lvl="1"/>
            <a:endParaRPr lang="en-US" sz="2800"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8</a:t>
            </a:fld>
            <a:endParaRPr lang="en-US" dirty="0"/>
          </a:p>
        </p:txBody>
      </p:sp>
      <p:sp>
        <p:nvSpPr>
          <p:cNvPr id="9" name="Content Placeholder 5">
            <a:extLst>
              <a:ext uri="{FF2B5EF4-FFF2-40B4-BE49-F238E27FC236}">
                <a16:creationId xmlns:a16="http://schemas.microsoft.com/office/drawing/2014/main" id="{E1EF4A7E-5FA4-5B44-997F-711D00A8DB5F}"/>
              </a:ext>
            </a:extLst>
          </p:cNvPr>
          <p:cNvSpPr txBox="1">
            <a:spLocks/>
          </p:cNvSpPr>
          <p:nvPr/>
        </p:nvSpPr>
        <p:spPr>
          <a:xfrm>
            <a:off x="6366095" y="1143000"/>
            <a:ext cx="5518010" cy="5029200"/>
          </a:xfrm>
          <a:prstGeom prst="rect">
            <a:avLst/>
          </a:prstGeom>
        </p:spPr>
        <p:txBody>
          <a:bodyPr vert="horz" lIns="108829" tIns="54414" rIns="108829" bIns="54414" rtlCol="0">
            <a:normAutofit/>
          </a:bodyPr>
          <a:lst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Content in XF is not “on page” when consumed directly</a:t>
            </a:r>
          </a:p>
          <a:p>
            <a:pPr lvl="1"/>
            <a:r>
              <a:rPr lang="en-US" sz="2400" dirty="0">
                <a:latin typeface="Adobe Clean Light" pitchFamily="34" charset="0"/>
              </a:rPr>
              <a:t>Displayed via reference</a:t>
            </a:r>
          </a:p>
          <a:p>
            <a:pPr lvl="1"/>
            <a:r>
              <a:rPr lang="en-US" sz="2400" dirty="0">
                <a:latin typeface="Adobe Clean Light" pitchFamily="34" charset="0"/>
              </a:rPr>
              <a:t>JCR based searches will return 0 results</a:t>
            </a:r>
          </a:p>
          <a:p>
            <a:pPr lvl="1"/>
            <a:r>
              <a:rPr lang="en-US" sz="2400" dirty="0">
                <a:latin typeface="Adobe Clean Light" pitchFamily="34" charset="0"/>
              </a:rPr>
              <a:t>Crawlers will still function as expected</a:t>
            </a:r>
          </a:p>
          <a:p>
            <a:r>
              <a:rPr lang="en-US" sz="2800" dirty="0"/>
              <a:t>Referenced pages available on XF Properties</a:t>
            </a:r>
          </a:p>
        </p:txBody>
      </p:sp>
      <p:pic>
        <p:nvPicPr>
          <p:cNvPr id="11" name="Picture 10">
            <a:extLst>
              <a:ext uri="{FF2B5EF4-FFF2-40B4-BE49-F238E27FC236}">
                <a16:creationId xmlns:a16="http://schemas.microsoft.com/office/drawing/2014/main" id="{C5D9C2EA-0717-5541-A754-48B666D283CF}"/>
              </a:ext>
            </a:extLst>
          </p:cNvPr>
          <p:cNvPicPr>
            <a:picLocks noChangeAspect="1"/>
          </p:cNvPicPr>
          <p:nvPr/>
        </p:nvPicPr>
        <p:blipFill>
          <a:blip r:embed="rId3"/>
          <a:stretch>
            <a:fillRect/>
          </a:stretch>
        </p:blipFill>
        <p:spPr>
          <a:xfrm>
            <a:off x="3829975" y="4131112"/>
            <a:ext cx="2050860" cy="1741541"/>
          </a:xfrm>
          <a:prstGeom prst="rect">
            <a:avLst/>
          </a:prstGeom>
        </p:spPr>
      </p:pic>
      <p:pic>
        <p:nvPicPr>
          <p:cNvPr id="13" name="Picture 12">
            <a:extLst>
              <a:ext uri="{FF2B5EF4-FFF2-40B4-BE49-F238E27FC236}">
                <a16:creationId xmlns:a16="http://schemas.microsoft.com/office/drawing/2014/main" id="{A52793BC-C73E-E346-B20B-6E192F674A27}"/>
              </a:ext>
            </a:extLst>
          </p:cNvPr>
          <p:cNvPicPr>
            <a:picLocks noChangeAspect="1"/>
          </p:cNvPicPr>
          <p:nvPr/>
        </p:nvPicPr>
        <p:blipFill>
          <a:blip r:embed="rId4"/>
          <a:stretch>
            <a:fillRect/>
          </a:stretch>
        </p:blipFill>
        <p:spPr>
          <a:xfrm>
            <a:off x="432279" y="2349758"/>
            <a:ext cx="5448556" cy="1307842"/>
          </a:xfrm>
          <a:prstGeom prst="rect">
            <a:avLst/>
          </a:prstGeom>
        </p:spPr>
      </p:pic>
      <p:pic>
        <p:nvPicPr>
          <p:cNvPr id="3" name="Picture 2">
            <a:extLst>
              <a:ext uri="{FF2B5EF4-FFF2-40B4-BE49-F238E27FC236}">
                <a16:creationId xmlns:a16="http://schemas.microsoft.com/office/drawing/2014/main" id="{2B3FBAC5-AEE8-E54E-8245-6447CA55463A}"/>
              </a:ext>
            </a:extLst>
          </p:cNvPr>
          <p:cNvPicPr>
            <a:picLocks noChangeAspect="1"/>
          </p:cNvPicPr>
          <p:nvPr/>
        </p:nvPicPr>
        <p:blipFill>
          <a:blip r:embed="rId5"/>
          <a:stretch>
            <a:fillRect/>
          </a:stretch>
        </p:blipFill>
        <p:spPr>
          <a:xfrm>
            <a:off x="6994741" y="4551298"/>
            <a:ext cx="4260717" cy="901167"/>
          </a:xfrm>
          <a:prstGeom prst="rect">
            <a:avLst/>
          </a:prstGeom>
        </p:spPr>
      </p:pic>
    </p:spTree>
    <p:extLst>
      <p:ext uri="{BB962C8B-B14F-4D97-AF65-F5344CB8AC3E}">
        <p14:creationId xmlns:p14="http://schemas.microsoft.com/office/powerpoint/2010/main" val="3508943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9</a:t>
            </a:fld>
            <a:endParaRPr lang="en-US" dirty="0"/>
          </a:p>
        </p:txBody>
      </p:sp>
      <p:sp>
        <p:nvSpPr>
          <p:cNvPr id="6" name="Rectangle 5"/>
          <p:cNvSpPr>
            <a:spLocks noChangeArrowheads="1"/>
          </p:cNvSpPr>
          <p:nvPr/>
        </p:nvSpPr>
        <p:spPr bwMode="gray">
          <a:xfrm>
            <a:off x="861716" y="261448"/>
            <a:ext cx="9748725"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1  |  Welcome and Overview</a:t>
            </a:r>
          </a:p>
        </p:txBody>
      </p:sp>
      <p:sp>
        <p:nvSpPr>
          <p:cNvPr id="7" name="Rectangle 5"/>
          <p:cNvSpPr>
            <a:spLocks noChangeArrowheads="1"/>
          </p:cNvSpPr>
          <p:nvPr/>
        </p:nvSpPr>
        <p:spPr bwMode="gray">
          <a:xfrm>
            <a:off x="819183" y="972830"/>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2  |  Experience Fragments</a:t>
            </a:r>
          </a:p>
        </p:txBody>
      </p:sp>
      <p:sp>
        <p:nvSpPr>
          <p:cNvPr id="8" name="Rectangle 7"/>
          <p:cNvSpPr>
            <a:spLocks noChangeArrowheads="1"/>
          </p:cNvSpPr>
          <p:nvPr/>
        </p:nvSpPr>
        <p:spPr bwMode="gray">
          <a:xfrm>
            <a:off x="819182" y="1712813"/>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charset="0"/>
                <a:ea typeface="Adobe Clean" charset="0"/>
                <a:cs typeface="Adobe Clean" charset="0"/>
              </a:rPr>
              <a:t>3  |  Content Fragment Models &amp; Instances</a:t>
            </a:r>
          </a:p>
        </p:txBody>
      </p:sp>
      <p:sp>
        <p:nvSpPr>
          <p:cNvPr id="9" name="Rectangle 8"/>
          <p:cNvSpPr>
            <a:spLocks noChangeArrowheads="1"/>
          </p:cNvSpPr>
          <p:nvPr/>
        </p:nvSpPr>
        <p:spPr bwMode="gray">
          <a:xfrm>
            <a:off x="819181" y="2357284"/>
            <a:ext cx="9439501" cy="735013"/>
          </a:xfrm>
          <a:prstGeom prst="rect">
            <a:avLst/>
          </a:prstGeom>
          <a:noFill/>
          <a:ln w="12700">
            <a:noFill/>
            <a:miter lim="800000"/>
            <a:headEnd/>
            <a:tailEnd/>
          </a:ln>
          <a:effectLst/>
        </p:spPr>
        <p:txBody>
          <a:bodyPr lIns="0" tIns="36000" rIns="36000" bIns="36000" anchor="ctr"/>
          <a:lstStyle/>
          <a:p>
            <a:pPr>
              <a:spcAft>
                <a:spcPct val="20000"/>
              </a:spcAft>
            </a:pPr>
            <a:r>
              <a:rPr lang="en-US" sz="2800" noProof="1">
                <a:latin typeface="Adobe Clean Light" charset="0"/>
                <a:ea typeface="Adobe Clean Light" charset="0"/>
                <a:cs typeface="Adobe Clean Light" charset="0"/>
              </a:rPr>
              <a:t>4  |  Component Exporter (Advanced)</a:t>
            </a:r>
          </a:p>
        </p:txBody>
      </p:sp>
    </p:spTree>
    <p:extLst>
      <p:ext uri="{BB962C8B-B14F-4D97-AF65-F5344CB8AC3E}">
        <p14:creationId xmlns:p14="http://schemas.microsoft.com/office/powerpoint/2010/main" val="6846889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Widescreen 2015">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 id="{6B144C4F-E308-2442-B1AE-349BDF645916}" vid="{07ADB4E6-6F26-3E4C-926C-CF88B471E1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TotalTime>
  <Words>546</Words>
  <Application>Microsoft Macintosh PowerPoint</Application>
  <PresentationFormat>Custom</PresentationFormat>
  <Paragraphs>166</Paragraphs>
  <Slides>21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Adobe Clean</vt:lpstr>
      <vt:lpstr>Adobe Clean Black</vt:lpstr>
      <vt:lpstr>Adobe Clean Light</vt:lpstr>
      <vt:lpstr>Adobe Clean SemiLight</vt:lpstr>
      <vt:lpstr>Arial</vt:lpstr>
      <vt:lpstr>Calibri</vt:lpstr>
      <vt:lpstr>Helvetica Light</vt:lpstr>
      <vt:lpstr>Wingdings</vt:lpstr>
      <vt:lpstr>Adobe Master Widescreen 2015</vt:lpstr>
      <vt:lpstr>Headless Adobe Experience Manager – Beyond the Browser</vt:lpstr>
      <vt:lpstr>PowerPoint Presentation</vt:lpstr>
      <vt:lpstr>Adobe User Experience Design Engagement</vt:lpstr>
      <vt:lpstr>PowerPoint Presentation</vt:lpstr>
      <vt:lpstr>Experience Fragments (XF) - Activities</vt:lpstr>
      <vt:lpstr>Experience Fragments - Building Blocks</vt:lpstr>
      <vt:lpstr>Experience Fragments (XF) - Activities</vt:lpstr>
      <vt:lpstr>Experience Fragments  - Extra Info</vt:lpstr>
      <vt:lpstr>PowerPoint Presentation</vt:lpstr>
      <vt:lpstr>Content Fragment – Model Activities</vt:lpstr>
      <vt:lpstr>Content Fragment – Instance Activities</vt:lpstr>
      <vt:lpstr>Content Fragment – Authoring Activities</vt:lpstr>
      <vt:lpstr>Content Fragments  - Extra Info</vt:lpstr>
      <vt:lpstr>Experience Fragments vs. Content Fragments</vt:lpstr>
      <vt:lpstr>PowerPoint Presentation</vt:lpstr>
      <vt:lpstr>Component Exporter - Advanced Topics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Bryan Stopp</dc:creator>
  <cp:lastModifiedBy>Bryan Stopp</cp:lastModifiedBy>
  <cp:revision>52</cp:revision>
  <cp:lastPrinted>2016-01-12T18:28:12Z</cp:lastPrinted>
  <dcterms:created xsi:type="dcterms:W3CDTF">2018-02-20T19:02:10Z</dcterms:created>
  <dcterms:modified xsi:type="dcterms:W3CDTF">2018-03-21T00:00:49Z</dcterms:modified>
</cp:coreProperties>
</file>